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67"/>
  </p:notesMasterIdLst>
  <p:sldIdLst>
    <p:sldId id="258" r:id="rId2"/>
    <p:sldId id="259" r:id="rId3"/>
    <p:sldId id="260" r:id="rId4"/>
    <p:sldId id="261" r:id="rId5"/>
    <p:sldId id="311" r:id="rId6"/>
    <p:sldId id="301" r:id="rId7"/>
    <p:sldId id="302" r:id="rId8"/>
    <p:sldId id="303" r:id="rId9"/>
    <p:sldId id="304" r:id="rId10"/>
    <p:sldId id="305" r:id="rId11"/>
    <p:sldId id="306" r:id="rId12"/>
    <p:sldId id="307" r:id="rId13"/>
    <p:sldId id="308" r:id="rId14"/>
    <p:sldId id="309" r:id="rId15"/>
    <p:sldId id="310" r:id="rId16"/>
    <p:sldId id="312" r:id="rId17"/>
    <p:sldId id="313" r:id="rId18"/>
    <p:sldId id="314" r:id="rId19"/>
    <p:sldId id="315" r:id="rId20"/>
    <p:sldId id="316" r:id="rId21"/>
    <p:sldId id="317" r:id="rId22"/>
    <p:sldId id="318" r:id="rId23"/>
    <p:sldId id="319" r:id="rId24"/>
    <p:sldId id="320" r:id="rId25"/>
    <p:sldId id="321" r:id="rId26"/>
    <p:sldId id="322" r:id="rId27"/>
    <p:sldId id="323" r:id="rId28"/>
    <p:sldId id="329" r:id="rId29"/>
    <p:sldId id="324" r:id="rId30"/>
    <p:sldId id="325" r:id="rId31"/>
    <p:sldId id="326" r:id="rId32"/>
    <p:sldId id="327" r:id="rId33"/>
    <p:sldId id="328" r:id="rId34"/>
    <p:sldId id="330" r:id="rId35"/>
    <p:sldId id="331" r:id="rId36"/>
    <p:sldId id="332" r:id="rId37"/>
    <p:sldId id="333" r:id="rId38"/>
    <p:sldId id="334" r:id="rId39"/>
    <p:sldId id="335" r:id="rId40"/>
    <p:sldId id="336" r:id="rId41"/>
    <p:sldId id="337" r:id="rId42"/>
    <p:sldId id="338" r:id="rId43"/>
    <p:sldId id="339" r:id="rId44"/>
    <p:sldId id="340" r:id="rId45"/>
    <p:sldId id="341" r:id="rId46"/>
    <p:sldId id="342" r:id="rId47"/>
    <p:sldId id="343" r:id="rId48"/>
    <p:sldId id="344" r:id="rId49"/>
    <p:sldId id="346" r:id="rId50"/>
    <p:sldId id="345" r:id="rId51"/>
    <p:sldId id="347" r:id="rId52"/>
    <p:sldId id="348" r:id="rId53"/>
    <p:sldId id="349" r:id="rId54"/>
    <p:sldId id="350" r:id="rId55"/>
    <p:sldId id="353" r:id="rId56"/>
    <p:sldId id="351" r:id="rId57"/>
    <p:sldId id="352" r:id="rId58"/>
    <p:sldId id="354" r:id="rId59"/>
    <p:sldId id="355" r:id="rId60"/>
    <p:sldId id="356" r:id="rId61"/>
    <p:sldId id="357" r:id="rId62"/>
    <p:sldId id="358" r:id="rId63"/>
    <p:sldId id="359" r:id="rId64"/>
    <p:sldId id="360" r:id="rId65"/>
    <p:sldId id="300"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RON TESO, CARLOS" initials="GTC" lastIdx="0" clrIdx="0">
    <p:extLst>
      <p:ext uri="{19B8F6BF-5375-455C-9EA6-DF929625EA0E}">
        <p15:presenceInfo xmlns:p15="http://schemas.microsoft.com/office/powerpoint/2012/main" userId="S-1-5-21-1432065709-2239911157-250631719-376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1" d="100"/>
          <a:sy n="91" d="100"/>
        </p:scale>
        <p:origin x="8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FC50F5-F1A7-4BA0-AA15-DA12E797E29F}" type="datetimeFigureOut">
              <a:rPr lang="es-ES" smtClean="0"/>
              <a:t>18/09/2023</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75442C-C9F7-4F0D-BCDB-C6B00721D0FC}" type="slidenum">
              <a:rPr lang="es-ES" smtClean="0"/>
              <a:t>‹Nº›</a:t>
            </a:fld>
            <a:endParaRPr lang="es-ES" dirty="0"/>
          </a:p>
        </p:txBody>
      </p:sp>
    </p:spTree>
    <p:extLst>
      <p:ext uri="{BB962C8B-B14F-4D97-AF65-F5344CB8AC3E}">
        <p14:creationId xmlns:p14="http://schemas.microsoft.com/office/powerpoint/2010/main" val="731431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66981C-FB4D-4C9C-8E2F-511D79F09A78}"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s-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8329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434DC04-55F2-4283-9690-3E92B658A72A}" type="datetime1">
              <a:rPr lang="en-US" smtClean="0">
                <a:solidFill>
                  <a:prstClr val="black"/>
                </a:solidFill>
              </a:rPr>
              <a:pPr/>
              <a:t>9/18/2023</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7412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F3F70512-047C-4339-B11B-4E02E7C7C541}" type="datetime1">
              <a:rPr lang="en-US" smtClean="0">
                <a:solidFill>
                  <a:prstClr val="black">
                    <a:lumMod val="75000"/>
                    <a:lumOff val="25000"/>
                  </a:prstClr>
                </a:solidFill>
              </a:rPr>
              <a:pPr/>
              <a:t>9/18/2023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2176501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0EDA9B4A-8FEA-46B6-A1BE-7E56D3FAD3F4}" type="datetime1">
              <a:rPr lang="es-ES" smtClean="0">
                <a:solidFill>
                  <a:prstClr val="black"/>
                </a:solidFill>
              </a:rPr>
              <a:pPr/>
              <a:t>18/09/2023</a:t>
            </a:fld>
            <a:endParaRPr lang="es-E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6262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7F28CD5-A832-4DE0-B686-784813BB0C6C}" type="datetime1">
              <a:rPr lang="en-US" smtClean="0">
                <a:solidFill>
                  <a:prstClr val="black">
                    <a:lumMod val="75000"/>
                    <a:lumOff val="25000"/>
                  </a:prstClr>
                </a:solidFill>
              </a:rPr>
              <a:pPr/>
              <a:t>9/18/2023</a:t>
            </a:fld>
            <a:endParaRPr lang="en-US" dirty="0">
              <a:solidFill>
                <a:prstClr val="black">
                  <a:lumMod val="75000"/>
                  <a:lumOff val="2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75000"/>
                  <a:lumOff val="25000"/>
                </a:prstClr>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551639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12A22DE-AC17-4721-8766-C5BE6C7A2FC1}" type="datetime1">
              <a:rPr lang="en-US" smtClean="0">
                <a:solidFill>
                  <a:prstClr val="black">
                    <a:lumMod val="75000"/>
                    <a:lumOff val="25000"/>
                  </a:prstClr>
                </a:solidFill>
              </a:rPr>
              <a:pPr/>
              <a:t>9/18/2023</a:t>
            </a:fld>
            <a:endParaRPr lang="en-US" dirty="0">
              <a:solidFill>
                <a:prstClr val="black">
                  <a:lumMod val="75000"/>
                  <a:lumOff val="2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75000"/>
                  <a:lumOff val="25000"/>
                </a:prstClr>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43729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F42C94A5-67B3-4EC6-8A4E-7B1A5A3DA6FD}" type="datetime1">
              <a:rPr lang="en-US" smtClean="0">
                <a:solidFill>
                  <a:prstClr val="black">
                    <a:lumMod val="75000"/>
                    <a:lumOff val="25000"/>
                  </a:prstClr>
                </a:solidFill>
              </a:rPr>
              <a:pPr/>
              <a:t>9/18/2023</a:t>
            </a:fld>
            <a:endParaRPr lang="en-US" dirty="0">
              <a:solidFill>
                <a:prstClr val="black">
                  <a:lumMod val="75000"/>
                  <a:lumOff val="2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75000"/>
                  <a:lumOff val="25000"/>
                </a:prstClr>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91898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B0C336-E6AF-4FF9-B7DC-0DC6002C2446}" type="datetime1">
              <a:rPr lang="en-US" smtClean="0">
                <a:solidFill>
                  <a:prstClr val="black">
                    <a:lumMod val="75000"/>
                    <a:lumOff val="25000"/>
                  </a:prstClr>
                </a:solidFill>
              </a:rPr>
              <a:pPr/>
              <a:t>9/18/2023</a:t>
            </a:fld>
            <a:endParaRPr lang="en-US" dirty="0">
              <a:solidFill>
                <a:prstClr val="black">
                  <a:lumMod val="75000"/>
                  <a:lumOff val="2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75000"/>
                  <a:lumOff val="25000"/>
                </a:prstClr>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3022257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1BF69569-513A-49CF-A250-5B3054E9EB17}" type="datetime1">
              <a:rPr lang="en-US" smtClean="0">
                <a:solidFill>
                  <a:prstClr val="black">
                    <a:lumMod val="75000"/>
                    <a:lumOff val="25000"/>
                  </a:prstClr>
                </a:solidFill>
              </a:rPr>
              <a:pPr/>
              <a:t>9/18/2023</a:t>
            </a:fld>
            <a:endParaRPr lang="en-US" dirty="0">
              <a:solidFill>
                <a:prstClr val="black">
                  <a:lumMod val="75000"/>
                  <a:lumOff val="2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75000"/>
                  <a:lumOff val="25000"/>
                </a:prstClr>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4668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s-ES" smtClean="0"/>
              <a:t>Haga clic para modificar el estilo de título del patrón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CC3B2930-DE10-40F6-9FCD-0569140376C3}" type="datetime1">
              <a:rPr lang="en-US" smtClean="0"/>
              <a:pPr/>
              <a:t>9/18/2023</a:t>
            </a:fld>
            <a:endParaRPr lang="en-U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142347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dirty="0" smtClean="0"/>
              <a:t>Haga clic en el icono para agregar una imagen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defTabSz="457200"/>
            <a:fld id="{FC2A1F40-58A5-4FD8-9C1A-9A3D59A49CF4}" type="datetime1">
              <a:rPr lang="en-US" smtClean="0">
                <a:solidFill>
                  <a:prstClr val="black">
                    <a:lumMod val="75000"/>
                    <a:lumOff val="25000"/>
                  </a:prstClr>
                </a:solidFill>
              </a:rPr>
              <a:pPr defTabSz="457200"/>
              <a:t>9/18/2023</a:t>
            </a:fld>
            <a:endParaRPr lang="en-US" dirty="0">
              <a:solidFill>
                <a:prstClr val="black">
                  <a:lumMod val="75000"/>
                  <a:lumOff val="25000"/>
                </a:prstClr>
              </a:solidFill>
            </a:endParaRPr>
          </a:p>
        </p:txBody>
      </p:sp>
      <p:sp>
        <p:nvSpPr>
          <p:cNvPr id="6" name="Footer Placeholder 5"/>
          <p:cNvSpPr>
            <a:spLocks noGrp="1"/>
          </p:cNvSpPr>
          <p:nvPr>
            <p:ph type="ftr" sz="quarter" idx="11"/>
          </p:nvPr>
        </p:nvSpPr>
        <p:spPr/>
        <p:txBody>
          <a:bodyPr/>
          <a:lstStyle/>
          <a:p>
            <a:pPr defTabSz="457200"/>
            <a:endParaRPr lang="en-US" dirty="0">
              <a:solidFill>
                <a:prstClr val="black">
                  <a:lumMod val="75000"/>
                  <a:lumOff val="25000"/>
                </a:prstClr>
              </a:solidFill>
            </a:endParaRPr>
          </a:p>
        </p:txBody>
      </p:sp>
      <p:sp>
        <p:nvSpPr>
          <p:cNvPr id="7" name="Slide Number Placeholder 6"/>
          <p:cNvSpPr>
            <a:spLocks noGrp="1"/>
          </p:cNvSpPr>
          <p:nvPr>
            <p:ph type="sldNum" sz="quarter" idx="12"/>
          </p:nvPr>
        </p:nvSpPr>
        <p:spPr/>
        <p:txBody>
          <a:bodyPr/>
          <a:lstStyle/>
          <a:p>
            <a:pPr defTabSz="457200"/>
            <a:fld id="{D57F1E4F-1CFF-5643-939E-217C01CDF565}" type="slidenum">
              <a:rPr lang="en-US" smtClean="0">
                <a:solidFill>
                  <a:prstClr val="black">
                    <a:lumMod val="75000"/>
                    <a:lumOff val="25000"/>
                  </a:prstClr>
                </a:solidFill>
              </a:rPr>
              <a:pPr defTabSz="457200"/>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469962761"/>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pPr defTabSz="457200"/>
            <a:fld id="{FC2A1F40-58A5-4FD8-9C1A-9A3D59A49CF4}" type="datetime1">
              <a:rPr lang="en-US" smtClean="0">
                <a:solidFill>
                  <a:prstClr val="black">
                    <a:lumMod val="75000"/>
                    <a:lumOff val="25000"/>
                  </a:prstClr>
                </a:solidFill>
              </a:rPr>
              <a:pPr defTabSz="457200"/>
              <a:t>9/18/2023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pPr defTabSz="457200"/>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pPr defTabSz="457200"/>
            <a:fld id="{D57F1E4F-1CFF-5643-939E-217C01CDF565}" type="slidenum">
              <a:rPr lang="en-US" smtClean="0">
                <a:solidFill>
                  <a:prstClr val="black">
                    <a:lumMod val="75000"/>
                    <a:lumOff val="25000"/>
                  </a:prstClr>
                </a:solidFill>
              </a:rPr>
              <a:pPr defTabSz="457200"/>
              <a:t>‹Nº›</a:t>
            </a:fld>
            <a:endParaRPr lang="en-US" dirty="0">
              <a:solidFill>
                <a:prstClr val="black">
                  <a:lumMod val="75000"/>
                  <a:lumOff val="25000"/>
                </a:prstClr>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916492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Editar el estilo de texto del patrón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pPr defTabSz="457200"/>
            <a:fld id="{FC2A1F40-58A5-4FD8-9C1A-9A3D59A49CF4}" type="datetime1">
              <a:rPr lang="en-US" smtClean="0">
                <a:solidFill>
                  <a:prstClr val="black">
                    <a:lumMod val="75000"/>
                    <a:lumOff val="25000"/>
                  </a:prstClr>
                </a:solidFill>
              </a:rPr>
              <a:pPr defTabSz="457200"/>
              <a:t>9/18/2023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pPr defTabSz="457200"/>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pPr defTabSz="457200"/>
            <a:fld id="{D57F1E4F-1CFF-5643-939E-217C01CDF565}" type="slidenum">
              <a:rPr lang="en-US" smtClean="0">
                <a:solidFill>
                  <a:prstClr val="black">
                    <a:lumMod val="75000"/>
                    <a:lumOff val="25000"/>
                  </a:prstClr>
                </a:solidFill>
              </a:rPr>
              <a:pPr defTabSz="457200"/>
              <a:t>‹Nº›</a:t>
            </a:fld>
            <a:endParaRPr lang="en-US" dirty="0">
              <a:solidFill>
                <a:prstClr val="black">
                  <a:lumMod val="75000"/>
                  <a:lumOff val="25000"/>
                </a:prstClr>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56319069"/>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pPr defTabSz="457200"/>
            <a:fld id="{FC2A1F40-58A5-4FD8-9C1A-9A3D59A49CF4}" type="datetime1">
              <a:rPr lang="en-US" smtClean="0">
                <a:solidFill>
                  <a:prstClr val="black">
                    <a:lumMod val="75000"/>
                    <a:lumOff val="25000"/>
                  </a:prstClr>
                </a:solidFill>
              </a:rPr>
              <a:pPr defTabSz="457200"/>
              <a:t>9/18/2023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pPr defTabSz="457200"/>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pPr defTabSz="457200"/>
            <a:fld id="{D57F1E4F-1CFF-5643-939E-217C01CDF565}" type="slidenum">
              <a:rPr lang="en-US" smtClean="0">
                <a:solidFill>
                  <a:prstClr val="black">
                    <a:lumMod val="75000"/>
                    <a:lumOff val="25000"/>
                  </a:prstClr>
                </a:solidFill>
              </a:rPr>
              <a:pPr defTabSz="457200"/>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80925349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pPr defTabSz="457200"/>
            <a:fld id="{FC2A1F40-58A5-4FD8-9C1A-9A3D59A49CF4}" type="datetime1">
              <a:rPr lang="en-US" smtClean="0">
                <a:solidFill>
                  <a:prstClr val="black">
                    <a:lumMod val="75000"/>
                    <a:lumOff val="25000"/>
                  </a:prstClr>
                </a:solidFill>
              </a:rPr>
              <a:pPr defTabSz="457200"/>
              <a:t>9/18/2023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pPr defTabSz="457200"/>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pPr defTabSz="457200"/>
            <a:fld id="{D57F1E4F-1CFF-5643-939E-217C01CDF565}" type="slidenum">
              <a:rPr lang="en-US" smtClean="0">
                <a:solidFill>
                  <a:prstClr val="black">
                    <a:lumMod val="75000"/>
                    <a:lumOff val="25000"/>
                  </a:prstClr>
                </a:solidFill>
              </a:rPr>
              <a:pPr defTabSz="457200"/>
              <a:t>‹Nº›</a:t>
            </a:fld>
            <a:endParaRPr lang="en-US" dirty="0">
              <a:solidFill>
                <a:prstClr val="black">
                  <a:lumMod val="75000"/>
                  <a:lumOff val="25000"/>
                </a:prstClr>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262162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pPr defTabSz="457200"/>
            <a:fld id="{FC2A1F40-58A5-4FD8-9C1A-9A3D59A49CF4}" type="datetime1">
              <a:rPr lang="en-US" smtClean="0">
                <a:solidFill>
                  <a:prstClr val="black">
                    <a:lumMod val="75000"/>
                    <a:lumOff val="25000"/>
                  </a:prstClr>
                </a:solidFill>
              </a:rPr>
              <a:pPr defTabSz="457200"/>
              <a:t>9/18/2023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pPr defTabSz="457200"/>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pPr defTabSz="457200"/>
            <a:fld id="{D57F1E4F-1CFF-5643-939E-217C01CDF565}" type="slidenum">
              <a:rPr lang="en-US" smtClean="0">
                <a:solidFill>
                  <a:prstClr val="black">
                    <a:lumMod val="75000"/>
                    <a:lumOff val="25000"/>
                  </a:prstClr>
                </a:solidFill>
              </a:rPr>
              <a:pPr defTabSz="457200"/>
              <a:t>‹Nº›</a:t>
            </a:fld>
            <a:endParaRPr lang="en-US" dirty="0">
              <a:solidFill>
                <a:prstClr val="black">
                  <a:lumMod val="75000"/>
                  <a:lumOff val="25000"/>
                </a:prstClr>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563967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00114C2A-D4DC-4F07-B9E0-81DFC07C0466}" type="datetime1">
              <a:rPr lang="en-US" smtClean="0">
                <a:solidFill>
                  <a:prstClr val="black">
                    <a:lumMod val="75000"/>
                    <a:lumOff val="25000"/>
                  </a:prstClr>
                </a:solidFill>
              </a:rPr>
              <a:pPr/>
              <a:t>9/18/2023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27031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3102DC0-098E-44AF-A267-1CD6A4844FC8}" type="datetime1">
              <a:rPr lang="en-US" smtClean="0">
                <a:solidFill>
                  <a:prstClr val="black">
                    <a:lumMod val="75000"/>
                    <a:lumOff val="25000"/>
                  </a:prstClr>
                </a:solidFill>
              </a:rPr>
              <a:pPr/>
              <a:t>9/18/2023</a:t>
            </a:fld>
            <a:endParaRPr lang="en-US" dirty="0">
              <a:solidFill>
                <a:prstClr val="black">
                  <a:lumMod val="75000"/>
                  <a:lumOff val="2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75000"/>
                  <a:lumOff val="25000"/>
                </a:prstClr>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lumMod val="75000"/>
                    <a:lumOff val="25000"/>
                  </a:prstClr>
                </a:solidFill>
              </a:rPr>
              <a:pPr/>
              <a:t>‹Nº›</a:t>
            </a:fld>
            <a:endParaRPr lang="en-US" dirty="0">
              <a:solidFill>
                <a:prstClr val="black">
                  <a:lumMod val="75000"/>
                  <a:lumOff val="25000"/>
                </a:prstClr>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32859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FC2A1F40-58A5-4FD8-9C1A-9A3D59A49CF4}" type="datetime1">
              <a:rPr lang="en-US" smtClean="0">
                <a:solidFill>
                  <a:prstClr val="black">
                    <a:lumMod val="75000"/>
                    <a:lumOff val="25000"/>
                  </a:prstClr>
                </a:solidFill>
              </a:rPr>
              <a:pPr defTabSz="457200"/>
              <a:t>9/18/2023</a:t>
            </a:fld>
            <a:endParaRPr lang="en-US" dirty="0">
              <a:solidFill>
                <a:prstClr val="black">
                  <a:lumMod val="75000"/>
                  <a:lumOff val="25000"/>
                </a:prstClr>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lumMod val="75000"/>
                  <a:lumOff val="25000"/>
                </a:prstClr>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lumMod val="75000"/>
                    <a:lumOff val="25000"/>
                  </a:prstClr>
                </a:solidFill>
              </a:rPr>
              <a:pPr defTabSz="457200"/>
              <a:t>‹Nº›</a:t>
            </a:fld>
            <a:endParaRPr lang="en-US" dirty="0">
              <a:solidFill>
                <a:prstClr val="black">
                  <a:lumMod val="75000"/>
                  <a:lumOff val="25000"/>
                </a:prstClr>
              </a:solidFill>
            </a:endParaRPr>
          </a:p>
        </p:txBody>
      </p:sp>
    </p:spTree>
    <p:extLst>
      <p:ext uri="{BB962C8B-B14F-4D97-AF65-F5344CB8AC3E}">
        <p14:creationId xmlns:p14="http://schemas.microsoft.com/office/powerpoint/2010/main" val="2911144173"/>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hyperlink" Target="mailto:carlosgironteso@edicionesehs.com" TargetMode="External"/><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lvl="1" algn="ctr" defTabSz="457200" rtl="0">
              <a:spcBef>
                <a:spcPct val="0"/>
              </a:spcBef>
            </a:pPr>
            <a:r>
              <a:rPr lang="es-ES" sz="4000" b="1" smtClean="0">
                <a:latin typeface="+mj-lt"/>
              </a:rPr>
              <a:t>TEMA 21</a:t>
            </a:r>
            <a:r>
              <a:rPr lang="es-ES" sz="4000" b="1" dirty="0" smtClean="0">
                <a:latin typeface="+mj-lt"/>
              </a:rPr>
              <a:t/>
            </a:r>
            <a:br>
              <a:rPr lang="es-ES" sz="4000" b="1" dirty="0" smtClean="0">
                <a:latin typeface="+mj-lt"/>
              </a:rPr>
            </a:br>
            <a:r>
              <a:rPr lang="es-ES" sz="4000" b="1" dirty="0" smtClean="0">
                <a:latin typeface="+mj-lt"/>
              </a:rPr>
              <a:t>ADMINISTRATIVOS JUNTA ANDALUCÍA</a:t>
            </a:r>
            <a:endParaRPr lang="es-ES" sz="4000" b="1" dirty="0">
              <a:latin typeface="+mj-lt"/>
            </a:endParaRPr>
          </a:p>
        </p:txBody>
      </p:sp>
      <p:sp>
        <p:nvSpPr>
          <p:cNvPr id="3" name="Marcador de contenido 2"/>
          <p:cNvSpPr>
            <a:spLocks noGrp="1"/>
          </p:cNvSpPr>
          <p:nvPr>
            <p:ph idx="1"/>
          </p:nvPr>
        </p:nvSpPr>
        <p:spPr/>
        <p:txBody>
          <a:bodyPr/>
          <a:lstStyle/>
          <a:p>
            <a:endParaRPr lang="es-ES" dirty="0"/>
          </a:p>
          <a:p>
            <a:r>
              <a:rPr lang="es-ES" b="1" dirty="0" smtClean="0"/>
              <a:t>Las </a:t>
            </a:r>
            <a:r>
              <a:rPr lang="es-ES" b="1" dirty="0"/>
              <a:t>subvenciones de la Comunidad </a:t>
            </a:r>
            <a:r>
              <a:rPr lang="es-ES" b="1" dirty="0" smtClean="0"/>
              <a:t>Autónoma </a:t>
            </a:r>
            <a:r>
              <a:rPr lang="es-ES" b="1" dirty="0"/>
              <a:t>de </a:t>
            </a:r>
            <a:r>
              <a:rPr lang="es-ES" b="1" dirty="0" smtClean="0"/>
              <a:t>Andalucía: </a:t>
            </a:r>
            <a:r>
              <a:rPr lang="es-ES" b="1" dirty="0"/>
              <a:t>concepto, clases y </a:t>
            </a:r>
            <a:r>
              <a:rPr lang="es-ES" b="1" dirty="0" smtClean="0"/>
              <a:t>régimen jurídico. Órganos </a:t>
            </a:r>
            <a:r>
              <a:rPr lang="es-ES" b="1" dirty="0"/>
              <a:t>competentes para su </a:t>
            </a:r>
            <a:r>
              <a:rPr lang="es-ES" b="1" dirty="0" smtClean="0"/>
              <a:t>concesión. </a:t>
            </a:r>
            <a:r>
              <a:rPr lang="es-ES" b="1" dirty="0"/>
              <a:t>Beneficiarios, requisitos y obligaciones</a:t>
            </a:r>
            <a:r>
              <a:rPr lang="es-ES" dirty="0"/>
              <a:t>. Bases reguladoras de la </a:t>
            </a:r>
            <a:r>
              <a:rPr lang="es-ES" dirty="0" smtClean="0"/>
              <a:t>concesión. </a:t>
            </a:r>
            <a:r>
              <a:rPr lang="es-ES" dirty="0"/>
              <a:t>Abono y </a:t>
            </a:r>
            <a:r>
              <a:rPr lang="es-ES" dirty="0" smtClean="0"/>
              <a:t>justificación: </a:t>
            </a:r>
            <a:r>
              <a:rPr lang="es-ES" dirty="0"/>
              <a:t>control de su </a:t>
            </a:r>
            <a:r>
              <a:rPr lang="es-ES" dirty="0" smtClean="0"/>
              <a:t>aplicación. </a:t>
            </a:r>
            <a:r>
              <a:rPr lang="es-ES" dirty="0"/>
              <a:t>Reintegro </a:t>
            </a:r>
            <a:r>
              <a:rPr lang="es-ES" dirty="0" smtClean="0"/>
              <a:t>.</a:t>
            </a:r>
          </a:p>
        </p:txBody>
      </p:sp>
      <p:sp>
        <p:nvSpPr>
          <p:cNvPr id="6" name="Marcador de número de diapositiva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7799C9-84D9-46D2-A11E-BCF8A720529D}" type="slidenum">
              <a:rPr kumimoji="0" lang="en-US" sz="1000" b="0" i="0" u="none" strike="noStrike" kern="1200" cap="none" spc="0" normalizeH="0" baseline="0" noProof="0" smtClean="0">
                <a:ln>
                  <a:noFill/>
                </a:ln>
                <a:solidFill>
                  <a:prstClr val="black">
                    <a:lumMod val="75000"/>
                    <a:lumOff val="25000"/>
                  </a:prst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000" b="0" i="0" u="none" strike="noStrike" kern="1200" cap="none" spc="0" normalizeH="0" baseline="0" noProof="0" dirty="0">
              <a:ln>
                <a:noFill/>
              </a:ln>
              <a:solidFill>
                <a:prstClr val="black">
                  <a:lumMod val="75000"/>
                  <a:lumOff val="25000"/>
                </a:prstClr>
              </a:solidFill>
              <a:effectLst/>
              <a:uLnTx/>
              <a:uFillTx/>
              <a:latin typeface="Century Gothic" panose="020F0302020204030204"/>
              <a:ea typeface="+mn-ea"/>
              <a:cs typeface="+mn-cs"/>
            </a:endParaRPr>
          </a:p>
        </p:txBody>
      </p:sp>
      <p:pic>
        <p:nvPicPr>
          <p:cNvPr id="1026" name="Picture 2" descr="images.ecestaticos.com/78HoqK3iSEJsiNVQ5oVJaqjQ..."/>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84312" y="4552814"/>
            <a:ext cx="2190618" cy="1642963"/>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4"/>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9688205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pPr algn="ctr"/>
            <a:r>
              <a:rPr lang="es-ES" b="1" dirty="0" smtClean="0"/>
              <a:t>NORMATIVA</a:t>
            </a:r>
            <a:endParaRPr lang="es-ES" dirty="0"/>
          </a:p>
        </p:txBody>
      </p:sp>
      <p:sp>
        <p:nvSpPr>
          <p:cNvPr id="3" name="Marcador de contenido 2"/>
          <p:cNvSpPr>
            <a:spLocks noGrp="1"/>
          </p:cNvSpPr>
          <p:nvPr>
            <p:ph idx="1"/>
          </p:nvPr>
        </p:nvSpPr>
        <p:spPr/>
        <p:txBody>
          <a:bodyPr/>
          <a:lstStyle/>
          <a:p>
            <a:r>
              <a:rPr lang="es-ES" sz="2000" dirty="0"/>
              <a:t>Ley 38/2003, General de </a:t>
            </a:r>
            <a:r>
              <a:rPr lang="es-ES" sz="2000" dirty="0" smtClean="0"/>
              <a:t>Subvenciones</a:t>
            </a:r>
            <a:r>
              <a:rPr lang="es-ES" sz="2000" dirty="0"/>
              <a:t> </a:t>
            </a:r>
            <a:r>
              <a:rPr lang="es-ES" sz="2000" dirty="0" smtClean="0"/>
              <a:t>(LGS)</a:t>
            </a:r>
            <a:endParaRPr lang="es-ES" sz="2000" dirty="0"/>
          </a:p>
          <a:p>
            <a:r>
              <a:rPr lang="es-ES" sz="2000" dirty="0" smtClean="0"/>
              <a:t>Decreto </a:t>
            </a:r>
            <a:r>
              <a:rPr lang="es-ES" sz="2000" dirty="0"/>
              <a:t>Legislativo 1/2010, </a:t>
            </a:r>
            <a:r>
              <a:rPr lang="es-ES" sz="2000" dirty="0" smtClean="0"/>
              <a:t>por el que se aprueba el Texto Refundido de </a:t>
            </a:r>
            <a:r>
              <a:rPr lang="es-ES" sz="2000" dirty="0"/>
              <a:t>la Ley General de </a:t>
            </a:r>
            <a:r>
              <a:rPr lang="es-ES" sz="2000" dirty="0" smtClean="0"/>
              <a:t>la </a:t>
            </a:r>
            <a:r>
              <a:rPr lang="es-ES" sz="2000" dirty="0"/>
              <a:t>Hacienda </a:t>
            </a:r>
            <a:r>
              <a:rPr lang="es-ES" sz="2000" dirty="0" smtClean="0"/>
              <a:t>Pública </a:t>
            </a:r>
            <a:r>
              <a:rPr lang="es-ES" sz="2000" dirty="0"/>
              <a:t>de la Junta de </a:t>
            </a:r>
            <a:r>
              <a:rPr lang="es-ES" sz="2000" dirty="0" smtClean="0"/>
              <a:t>Andalucía (TRLHJA)</a:t>
            </a:r>
          </a:p>
          <a:p>
            <a:r>
              <a:rPr lang="es-ES" sz="2000" dirty="0"/>
              <a:t>Decreto 282/2010, de 4 de mayo, por el que se aprueba el Reglamento de los Procedimientos de </a:t>
            </a:r>
            <a:r>
              <a:rPr lang="es-ES" sz="2000" dirty="0" smtClean="0"/>
              <a:t>Concesión </a:t>
            </a:r>
            <a:r>
              <a:rPr lang="es-ES" sz="2000" dirty="0"/>
              <a:t>de Subvenciones de la Administración de la Junta de </a:t>
            </a:r>
            <a:r>
              <a:rPr lang="es-ES" sz="2000" dirty="0" smtClean="0"/>
              <a:t>Andalucía (RSJA)</a:t>
            </a:r>
            <a:endParaRPr lang="es-ES" sz="2000" dirty="0"/>
          </a:p>
          <a:p>
            <a:pPr algn="just"/>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a:t>
            </a:fld>
            <a:endParaRPr lang="en-US" dirty="0">
              <a:solidFill>
                <a:prstClr val="black">
                  <a:lumMod val="75000"/>
                  <a:lumOff val="25000"/>
                </a:prstClr>
              </a:solidFill>
            </a:endParaRPr>
          </a:p>
        </p:txBody>
      </p:sp>
      <p:pic>
        <p:nvPicPr>
          <p:cNvPr id="6" name="Imagen 5"/>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4948256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pPr algn="ctr"/>
            <a:r>
              <a:rPr lang="es-ES" b="1" dirty="0" smtClean="0"/>
              <a:t>DESARROLLO DEL TEMA</a:t>
            </a:r>
            <a:endParaRPr lang="es-ES" b="1" dirty="0"/>
          </a:p>
        </p:txBody>
      </p:sp>
      <p:sp>
        <p:nvSpPr>
          <p:cNvPr id="3" name="Marcador de contenido 2"/>
          <p:cNvSpPr>
            <a:spLocks noGrp="1"/>
          </p:cNvSpPr>
          <p:nvPr>
            <p:ph idx="1"/>
          </p:nvPr>
        </p:nvSpPr>
        <p:spPr/>
        <p:txBody>
          <a:bodyPr>
            <a:noAutofit/>
          </a:bodyPr>
          <a:lstStyle/>
          <a:p>
            <a:r>
              <a:rPr lang="es-ES" sz="2000" dirty="0" smtClean="0"/>
              <a:t>1) Las </a:t>
            </a:r>
            <a:r>
              <a:rPr lang="es-ES" sz="2000" dirty="0"/>
              <a:t>subvenciones de la Comunidad Autónoma de Andalucía: concepto, clases y régimen jurídico </a:t>
            </a:r>
          </a:p>
          <a:p>
            <a:r>
              <a:rPr lang="es-ES" sz="2000" dirty="0" smtClean="0"/>
              <a:t>2) Órganos </a:t>
            </a:r>
            <a:r>
              <a:rPr lang="es-ES" sz="2000" dirty="0"/>
              <a:t>competentes para su concesión</a:t>
            </a:r>
          </a:p>
          <a:p>
            <a:r>
              <a:rPr lang="es-ES" sz="2000" dirty="0" smtClean="0"/>
              <a:t>3) Beneficiarios</a:t>
            </a:r>
            <a:r>
              <a:rPr lang="es-ES" sz="2000" dirty="0"/>
              <a:t>, requisitos y obligaciones </a:t>
            </a:r>
          </a:p>
          <a:p>
            <a:pPr marL="0" indent="0">
              <a:buNone/>
            </a:pPr>
            <a:endParaRPr lang="es-ES" sz="1800"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781127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1) LAS SUBVENCIONES DE LA COMUNIDAD AUTÓNOMA DE ANDALUCÍA: CONCEPTO, CLASES Y RÉGIMEN JURÍDICO </a:t>
            </a:r>
            <a:endParaRPr lang="es-ES" dirty="0"/>
          </a:p>
        </p:txBody>
      </p:sp>
      <p:sp>
        <p:nvSpPr>
          <p:cNvPr id="3" name="Marcador de contenido 2"/>
          <p:cNvSpPr>
            <a:spLocks noGrp="1"/>
          </p:cNvSpPr>
          <p:nvPr>
            <p:ph idx="1"/>
          </p:nvPr>
        </p:nvSpPr>
        <p:spPr>
          <a:xfrm>
            <a:off x="1295402" y="2520106"/>
            <a:ext cx="9601196" cy="3318936"/>
          </a:xfrm>
        </p:spPr>
        <p:txBody>
          <a:bodyPr>
            <a:normAutofit/>
          </a:bodyPr>
          <a:lstStyle/>
          <a:p>
            <a:r>
              <a:rPr lang="es-ES" sz="2000" dirty="0" smtClean="0"/>
              <a:t>A) Concepto</a:t>
            </a:r>
          </a:p>
          <a:p>
            <a:pPr lvl="1"/>
            <a:r>
              <a:rPr lang="es-ES" sz="1600" dirty="0" smtClean="0"/>
              <a:t>Artículos </a:t>
            </a:r>
            <a:r>
              <a:rPr lang="es-ES" sz="1600" dirty="0"/>
              <a:t>a 1 a 6 </a:t>
            </a:r>
            <a:r>
              <a:rPr lang="es-ES" sz="1600" dirty="0" smtClean="0"/>
              <a:t>LGS</a:t>
            </a:r>
          </a:p>
          <a:p>
            <a:r>
              <a:rPr lang="es-ES" sz="2000" dirty="0" smtClean="0"/>
              <a:t>B) Clases</a:t>
            </a:r>
          </a:p>
          <a:p>
            <a:pPr lvl="1"/>
            <a:r>
              <a:rPr lang="es-ES" sz="1600" dirty="0" smtClean="0"/>
              <a:t>Artículo 2 RSJA</a:t>
            </a:r>
          </a:p>
          <a:p>
            <a:r>
              <a:rPr lang="es-ES" sz="2000" dirty="0" smtClean="0"/>
              <a:t>C) Régimen Jurídico	</a:t>
            </a:r>
          </a:p>
          <a:p>
            <a:pPr lvl="1"/>
            <a:r>
              <a:rPr lang="es-ES" sz="1600" dirty="0" smtClean="0"/>
              <a:t>Artículos 113 a 117 TRLHJA</a:t>
            </a:r>
            <a:endParaRPr lang="es-ES" sz="1600" dirty="0"/>
          </a:p>
          <a:p>
            <a:pPr marL="0" indent="0" algn="just">
              <a:buNone/>
            </a:pPr>
            <a:endParaRPr lang="es-ES" sz="1300" b="1"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238967" y="5096092"/>
            <a:ext cx="1485900" cy="1485900"/>
          </a:xfrm>
          <a:prstGeom prst="rect">
            <a:avLst/>
          </a:prstGeom>
        </p:spPr>
      </p:pic>
    </p:spTree>
    <p:extLst>
      <p:ext uri="{BB962C8B-B14F-4D97-AF65-F5344CB8AC3E}">
        <p14:creationId xmlns:p14="http://schemas.microsoft.com/office/powerpoint/2010/main" val="26342823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smtClean="0"/>
              <a:t>A) CONCEPTO DE SUBVENCIONES</a:t>
            </a:r>
          </a:p>
          <a:p>
            <a:pPr lvl="1"/>
            <a:r>
              <a:rPr lang="es-ES" dirty="0"/>
              <a:t>Artículos a 1 a 6 LGS</a:t>
            </a:r>
          </a:p>
          <a:p>
            <a:pPr marL="457200" lvl="1" indent="0">
              <a:buNone/>
            </a:pPr>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38099"/>
            <a:ext cx="1485900" cy="1485900"/>
          </a:xfrm>
          <a:prstGeom prst="rect">
            <a:avLst/>
          </a:prstGeom>
        </p:spPr>
      </p:pic>
    </p:spTree>
    <p:extLst>
      <p:ext uri="{BB962C8B-B14F-4D97-AF65-F5344CB8AC3E}">
        <p14:creationId xmlns:p14="http://schemas.microsoft.com/office/powerpoint/2010/main" val="1489711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 Objeto.</a:t>
            </a:r>
            <a:br>
              <a:rPr lang="es-ES" dirty="0"/>
            </a:br>
            <a:endParaRPr lang="es-ES" dirty="0"/>
          </a:p>
        </p:txBody>
      </p:sp>
      <p:sp>
        <p:nvSpPr>
          <p:cNvPr id="3" name="Marcador de contenido 2"/>
          <p:cNvSpPr>
            <a:spLocks noGrp="1"/>
          </p:cNvSpPr>
          <p:nvPr>
            <p:ph idx="1"/>
          </p:nvPr>
        </p:nvSpPr>
        <p:spPr/>
        <p:txBody>
          <a:bodyPr/>
          <a:lstStyle/>
          <a:p>
            <a:r>
              <a:rPr lang="es-ES" dirty="0" smtClean="0"/>
              <a:t>La LGS tiene </a:t>
            </a:r>
            <a:r>
              <a:rPr lang="es-ES" dirty="0"/>
              <a:t>por objeto la regulación del régimen jurídico general de las subvenciones otorgadas por las Administraciones públicas.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988010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2. Concepto de subvención</a:t>
            </a:r>
            <a:r>
              <a:rPr lang="es-ES" dirty="0" smtClean="0"/>
              <a:t>.</a:t>
            </a:r>
            <a:endParaRPr lang="es-ES" dirty="0"/>
          </a:p>
        </p:txBody>
      </p:sp>
      <p:sp>
        <p:nvSpPr>
          <p:cNvPr id="3" name="Marcador de contenido 2"/>
          <p:cNvSpPr>
            <a:spLocks noGrp="1"/>
          </p:cNvSpPr>
          <p:nvPr>
            <p:ph idx="1"/>
          </p:nvPr>
        </p:nvSpPr>
        <p:spPr/>
        <p:txBody>
          <a:bodyPr>
            <a:normAutofit fontScale="62500" lnSpcReduction="20000"/>
          </a:bodyPr>
          <a:lstStyle/>
          <a:p>
            <a:r>
              <a:rPr lang="es-ES" dirty="0"/>
              <a:t>1. Se entiende por subvención, a los efectos de esta ley, toda </a:t>
            </a:r>
            <a:r>
              <a:rPr lang="es-ES" b="1" dirty="0"/>
              <a:t>disposición</a:t>
            </a:r>
            <a:r>
              <a:rPr lang="es-ES" dirty="0"/>
              <a:t> </a:t>
            </a:r>
            <a:r>
              <a:rPr lang="es-ES" b="1" dirty="0"/>
              <a:t>dineraria</a:t>
            </a:r>
            <a:r>
              <a:rPr lang="es-ES" dirty="0"/>
              <a:t> realizada por cualesquiera de los sujetos contemplados en el artículo 3 de esta </a:t>
            </a:r>
            <a:r>
              <a:rPr lang="es-ES" dirty="0" smtClean="0"/>
              <a:t>ley (ámbito de aplicación), </a:t>
            </a:r>
            <a:r>
              <a:rPr lang="es-ES" b="1" dirty="0"/>
              <a:t>a favor de personas públicas o privadas</a:t>
            </a:r>
            <a:r>
              <a:rPr lang="es-ES" dirty="0"/>
              <a:t>, y que cumpla los siguientes requisitos: </a:t>
            </a:r>
            <a:endParaRPr lang="es-ES" dirty="0" smtClean="0"/>
          </a:p>
          <a:p>
            <a:pPr lvl="1"/>
            <a:r>
              <a:rPr lang="es-ES" dirty="0" smtClean="0"/>
              <a:t>a</a:t>
            </a:r>
            <a:r>
              <a:rPr lang="es-ES" dirty="0"/>
              <a:t>) Que la entrega se realice </a:t>
            </a:r>
            <a:r>
              <a:rPr lang="es-ES" u="sng" dirty="0"/>
              <a:t>sin contraprestación directa </a:t>
            </a:r>
            <a:r>
              <a:rPr lang="es-ES" dirty="0"/>
              <a:t>de los beneficiarios. </a:t>
            </a:r>
            <a:endParaRPr lang="es-ES" dirty="0" smtClean="0"/>
          </a:p>
          <a:p>
            <a:pPr lvl="1"/>
            <a:r>
              <a:rPr lang="es-ES" dirty="0" smtClean="0"/>
              <a:t>b</a:t>
            </a:r>
            <a:r>
              <a:rPr lang="es-ES" dirty="0"/>
              <a:t>) Que la entrega esté </a:t>
            </a:r>
            <a:r>
              <a:rPr lang="es-ES" dirty="0" smtClean="0"/>
              <a:t>sujeta</a:t>
            </a:r>
          </a:p>
          <a:p>
            <a:pPr lvl="2"/>
            <a:r>
              <a:rPr lang="es-ES" dirty="0" smtClean="0"/>
              <a:t>al </a:t>
            </a:r>
            <a:r>
              <a:rPr lang="es-ES" u="sng" dirty="0"/>
              <a:t>cumplimiento</a:t>
            </a:r>
            <a:r>
              <a:rPr lang="es-ES" dirty="0"/>
              <a:t> de un determinado </a:t>
            </a:r>
            <a:r>
              <a:rPr lang="es-ES" u="sng" dirty="0"/>
              <a:t>objetivo</a:t>
            </a:r>
            <a:r>
              <a:rPr lang="es-ES" dirty="0"/>
              <a:t>, </a:t>
            </a:r>
            <a:endParaRPr lang="es-ES" dirty="0" smtClean="0"/>
          </a:p>
          <a:p>
            <a:pPr lvl="2"/>
            <a:r>
              <a:rPr lang="es-ES" dirty="0" smtClean="0"/>
              <a:t>la </a:t>
            </a:r>
            <a:r>
              <a:rPr lang="es-ES" u="sng" dirty="0"/>
              <a:t>ejecución</a:t>
            </a:r>
            <a:r>
              <a:rPr lang="es-ES" dirty="0"/>
              <a:t> de un </a:t>
            </a:r>
            <a:r>
              <a:rPr lang="es-ES" u="sng" dirty="0"/>
              <a:t>proyecto</a:t>
            </a:r>
            <a:r>
              <a:rPr lang="es-ES" dirty="0"/>
              <a:t>, </a:t>
            </a:r>
            <a:endParaRPr lang="es-ES" dirty="0" smtClean="0"/>
          </a:p>
          <a:p>
            <a:pPr lvl="2"/>
            <a:r>
              <a:rPr lang="es-ES" dirty="0" smtClean="0"/>
              <a:t>la </a:t>
            </a:r>
            <a:r>
              <a:rPr lang="es-ES" u="sng" dirty="0"/>
              <a:t>realización</a:t>
            </a:r>
            <a:r>
              <a:rPr lang="es-ES" dirty="0"/>
              <a:t> de una </a:t>
            </a:r>
            <a:r>
              <a:rPr lang="es-ES" u="sng" dirty="0"/>
              <a:t>actividad</a:t>
            </a:r>
            <a:r>
              <a:rPr lang="es-ES" dirty="0" smtClean="0"/>
              <a:t>,</a:t>
            </a:r>
          </a:p>
          <a:p>
            <a:pPr lvl="2"/>
            <a:r>
              <a:rPr lang="es-ES" dirty="0" smtClean="0"/>
              <a:t>la </a:t>
            </a:r>
            <a:r>
              <a:rPr lang="es-ES" u="sng" dirty="0"/>
              <a:t>adopción</a:t>
            </a:r>
            <a:r>
              <a:rPr lang="es-ES" dirty="0"/>
              <a:t> de un </a:t>
            </a:r>
            <a:r>
              <a:rPr lang="es-ES" u="sng" dirty="0"/>
              <a:t>comportamiento singular</a:t>
            </a:r>
            <a:r>
              <a:rPr lang="es-ES" dirty="0"/>
              <a:t>, ya realizados o por desarrollar, o </a:t>
            </a:r>
            <a:endParaRPr lang="es-ES" dirty="0" smtClean="0"/>
          </a:p>
          <a:p>
            <a:pPr lvl="2"/>
            <a:r>
              <a:rPr lang="es-ES" dirty="0" smtClean="0"/>
              <a:t>la </a:t>
            </a:r>
            <a:r>
              <a:rPr lang="es-ES" u="sng" dirty="0"/>
              <a:t>concurrencia</a:t>
            </a:r>
            <a:r>
              <a:rPr lang="es-ES" dirty="0"/>
              <a:t> de una </a:t>
            </a:r>
            <a:r>
              <a:rPr lang="es-ES" u="sng" dirty="0"/>
              <a:t>situación</a:t>
            </a:r>
            <a:r>
              <a:rPr lang="es-ES" dirty="0"/>
              <a:t>, </a:t>
            </a:r>
            <a:endParaRPr lang="es-ES" dirty="0" smtClean="0"/>
          </a:p>
          <a:p>
            <a:pPr marL="457200" lvl="1" indent="0">
              <a:buNone/>
            </a:pPr>
            <a:r>
              <a:rPr lang="es-ES" dirty="0" smtClean="0"/>
              <a:t>debiendo </a:t>
            </a:r>
            <a:r>
              <a:rPr lang="es-ES" dirty="0"/>
              <a:t>el beneficiario cumplir las obligaciones materiales y formales que se hubieran establecido. </a:t>
            </a:r>
            <a:endParaRPr lang="es-ES" dirty="0" smtClean="0"/>
          </a:p>
          <a:p>
            <a:pPr lvl="1"/>
            <a:r>
              <a:rPr lang="es-ES" dirty="0" smtClean="0"/>
              <a:t>c</a:t>
            </a:r>
            <a:r>
              <a:rPr lang="es-ES" dirty="0"/>
              <a:t>) Que el proyecto, la acción, conducta o situación financiada tenga por objeto el </a:t>
            </a:r>
            <a:r>
              <a:rPr lang="es-ES" u="sng" dirty="0"/>
              <a:t>fomento de una actividad de utilidad pública o interés social o de promoción de una finalidad pública</a:t>
            </a:r>
            <a:r>
              <a:rPr lang="es-ES" dirty="0"/>
              <a:t>.</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029173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2. Concepto de subvención.</a:t>
            </a:r>
          </a:p>
        </p:txBody>
      </p:sp>
      <p:sp>
        <p:nvSpPr>
          <p:cNvPr id="3" name="Marcador de contenido 2"/>
          <p:cNvSpPr>
            <a:spLocks noGrp="1"/>
          </p:cNvSpPr>
          <p:nvPr>
            <p:ph idx="1"/>
          </p:nvPr>
        </p:nvSpPr>
        <p:spPr/>
        <p:txBody>
          <a:bodyPr>
            <a:normAutofit fontScale="92500" lnSpcReduction="20000"/>
          </a:bodyPr>
          <a:lstStyle/>
          <a:p>
            <a:r>
              <a:rPr lang="es-ES" dirty="0"/>
              <a:t>2. </a:t>
            </a:r>
            <a:r>
              <a:rPr lang="es-ES" u="sng" dirty="0"/>
              <a:t>No</a:t>
            </a:r>
            <a:r>
              <a:rPr lang="es-ES" dirty="0"/>
              <a:t> están comprendidas en el ámbito de aplicación de esta </a:t>
            </a:r>
            <a:r>
              <a:rPr lang="es-ES" dirty="0" smtClean="0"/>
              <a:t>ley</a:t>
            </a:r>
          </a:p>
          <a:p>
            <a:pPr lvl="1"/>
            <a:r>
              <a:rPr lang="es-ES" dirty="0" smtClean="0"/>
              <a:t>las </a:t>
            </a:r>
            <a:r>
              <a:rPr lang="es-ES" u="sng" dirty="0"/>
              <a:t>aportaciones dinerarias entre diferentes </a:t>
            </a:r>
            <a:r>
              <a:rPr lang="es-ES" u="sng" dirty="0" smtClean="0"/>
              <a:t>AAPP</a:t>
            </a:r>
            <a:r>
              <a:rPr lang="es-ES" dirty="0" smtClean="0"/>
              <a:t>, </a:t>
            </a:r>
            <a:r>
              <a:rPr lang="es-ES" dirty="0"/>
              <a:t>para financiar globalmente la actividad de la Administración a la que vayan destinadas, y </a:t>
            </a:r>
            <a:endParaRPr lang="es-ES" dirty="0" smtClean="0"/>
          </a:p>
          <a:p>
            <a:pPr lvl="1"/>
            <a:r>
              <a:rPr lang="es-ES" dirty="0" smtClean="0"/>
              <a:t>las </a:t>
            </a:r>
            <a:r>
              <a:rPr lang="es-ES" dirty="0"/>
              <a:t>que se realicen entre los </a:t>
            </a:r>
            <a:r>
              <a:rPr lang="es-ES" u="sng" dirty="0"/>
              <a:t>distintos agentes de una Administración </a:t>
            </a:r>
            <a:r>
              <a:rPr lang="es-ES" dirty="0"/>
              <a:t>cuyos presupuestos se integren en los Presupuestos Generales de la Administración a la que pertenezcan, </a:t>
            </a:r>
            <a:endParaRPr lang="es-ES" dirty="0" smtClean="0"/>
          </a:p>
          <a:p>
            <a:pPr lvl="2"/>
            <a:r>
              <a:rPr lang="es-ES" dirty="0" smtClean="0"/>
              <a:t>tanto </a:t>
            </a:r>
            <a:r>
              <a:rPr lang="es-ES" dirty="0"/>
              <a:t>si se destinan a financiar globalmente su actividad como </a:t>
            </a:r>
            <a:endParaRPr lang="es-ES" dirty="0" smtClean="0"/>
          </a:p>
          <a:p>
            <a:pPr lvl="2"/>
            <a:r>
              <a:rPr lang="es-ES" dirty="0" smtClean="0"/>
              <a:t>a </a:t>
            </a:r>
            <a:r>
              <a:rPr lang="es-ES" dirty="0"/>
              <a:t>la realización de actuaciones concretas a desarrollar en el marco de las funciones que tenga atribuidas, </a:t>
            </a:r>
            <a:endParaRPr lang="es-ES" dirty="0" smtClean="0"/>
          </a:p>
          <a:p>
            <a:pPr marL="457200" lvl="1" indent="0">
              <a:buNone/>
            </a:pPr>
            <a:r>
              <a:rPr lang="es-ES" dirty="0" smtClean="0"/>
              <a:t>siempre </a:t>
            </a:r>
            <a:r>
              <a:rPr lang="es-ES" dirty="0"/>
              <a:t>que no resulten de una convocatoria pública.</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1540589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2. Concepto de subvención.</a:t>
            </a:r>
          </a:p>
        </p:txBody>
      </p:sp>
      <p:sp>
        <p:nvSpPr>
          <p:cNvPr id="3" name="Marcador de contenido 2"/>
          <p:cNvSpPr>
            <a:spLocks noGrp="1"/>
          </p:cNvSpPr>
          <p:nvPr>
            <p:ph idx="1"/>
          </p:nvPr>
        </p:nvSpPr>
        <p:spPr/>
        <p:txBody>
          <a:bodyPr>
            <a:normAutofit lnSpcReduction="10000"/>
          </a:bodyPr>
          <a:lstStyle/>
          <a:p>
            <a:r>
              <a:rPr lang="es-ES" dirty="0"/>
              <a:t>3. </a:t>
            </a:r>
            <a:r>
              <a:rPr lang="es-ES" u="sng" dirty="0"/>
              <a:t>Tampoco</a:t>
            </a:r>
            <a:r>
              <a:rPr lang="es-ES" dirty="0"/>
              <a:t> estarán comprendidas en el ámbito de aplicación de esta ley </a:t>
            </a:r>
            <a:endParaRPr lang="es-ES" dirty="0" smtClean="0"/>
          </a:p>
          <a:p>
            <a:pPr lvl="1"/>
            <a:r>
              <a:rPr lang="es-ES" dirty="0" smtClean="0"/>
              <a:t>las </a:t>
            </a:r>
            <a:r>
              <a:rPr lang="es-ES" dirty="0"/>
              <a:t>aportaciones dinerarias que en concepto de </a:t>
            </a:r>
            <a:r>
              <a:rPr lang="es-ES" u="sng" dirty="0"/>
              <a:t>cuotas</a:t>
            </a:r>
            <a:r>
              <a:rPr lang="es-ES" dirty="0"/>
              <a:t>, tanto ordinarias como extraordinarias, realicen las </a:t>
            </a:r>
            <a:r>
              <a:rPr lang="es-ES" u="sng" dirty="0"/>
              <a:t>entidades que integran la Administración local </a:t>
            </a:r>
            <a:r>
              <a:rPr lang="es-ES" dirty="0"/>
              <a:t>a favor de las </a:t>
            </a:r>
            <a:r>
              <a:rPr lang="es-ES" u="sng" dirty="0"/>
              <a:t>asociaciones</a:t>
            </a:r>
            <a:r>
              <a:rPr lang="es-ES" dirty="0"/>
              <a:t> a que se refiere la disposición adicional quinta de la Ley 7/1985, de 2 de abril, Reguladora de las Bases del Régimen Local </a:t>
            </a:r>
            <a:r>
              <a:rPr lang="es-ES" dirty="0" smtClean="0"/>
              <a:t>(</a:t>
            </a:r>
            <a:r>
              <a:rPr lang="es-ES" i="1" dirty="0" smtClean="0"/>
              <a:t>asociaciones constituidas por las Entidades Locales, </a:t>
            </a:r>
            <a:r>
              <a:rPr lang="es-ES" i="1" dirty="0"/>
              <a:t>de ámbito estatal </a:t>
            </a:r>
            <a:r>
              <a:rPr lang="es-ES" i="1" dirty="0" smtClean="0"/>
              <a:t>o autonómico</a:t>
            </a:r>
            <a:r>
              <a:rPr lang="es-ES" i="1" dirty="0"/>
              <a:t>, para la protección y promoción de sus intereses </a:t>
            </a:r>
            <a:r>
              <a:rPr lang="es-ES" i="1" dirty="0" smtClean="0"/>
              <a:t>comunes)</a:t>
            </a:r>
            <a:endParaRPr lang="es-ES" i="1"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6262975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2. Concepto de subvención.</a:t>
            </a:r>
          </a:p>
        </p:txBody>
      </p:sp>
      <p:sp>
        <p:nvSpPr>
          <p:cNvPr id="3" name="Marcador de contenido 2"/>
          <p:cNvSpPr>
            <a:spLocks noGrp="1"/>
          </p:cNvSpPr>
          <p:nvPr>
            <p:ph idx="1"/>
          </p:nvPr>
        </p:nvSpPr>
        <p:spPr/>
        <p:txBody>
          <a:bodyPr>
            <a:normAutofit fontScale="47500" lnSpcReduction="20000"/>
          </a:bodyPr>
          <a:lstStyle/>
          <a:p>
            <a:r>
              <a:rPr lang="es-ES" dirty="0"/>
              <a:t>4. No tienen carácter de subvenciones los siguientes supuestos: </a:t>
            </a:r>
            <a:endParaRPr lang="es-ES" dirty="0" smtClean="0"/>
          </a:p>
          <a:p>
            <a:pPr lvl="1"/>
            <a:r>
              <a:rPr lang="es-ES" dirty="0" smtClean="0"/>
              <a:t>a</a:t>
            </a:r>
            <a:r>
              <a:rPr lang="es-ES" dirty="0"/>
              <a:t>) Las </a:t>
            </a:r>
            <a:r>
              <a:rPr lang="es-ES" b="1" dirty="0"/>
              <a:t>prestaciones</a:t>
            </a:r>
            <a:r>
              <a:rPr lang="es-ES" dirty="0"/>
              <a:t> contributivas y no contributivas del </a:t>
            </a:r>
            <a:r>
              <a:rPr lang="es-ES" b="1" dirty="0"/>
              <a:t>Sistema de la Seguridad Social</a:t>
            </a:r>
            <a:r>
              <a:rPr lang="es-ES" dirty="0"/>
              <a:t>. </a:t>
            </a:r>
            <a:endParaRPr lang="es-ES" dirty="0" smtClean="0"/>
          </a:p>
          <a:p>
            <a:pPr lvl="1"/>
            <a:r>
              <a:rPr lang="es-ES" dirty="0" smtClean="0"/>
              <a:t>b</a:t>
            </a:r>
            <a:r>
              <a:rPr lang="es-ES" dirty="0"/>
              <a:t>) Las </a:t>
            </a:r>
            <a:r>
              <a:rPr lang="es-ES" b="1" dirty="0"/>
              <a:t>pensiones asistenciales </a:t>
            </a:r>
            <a:r>
              <a:rPr lang="es-ES" dirty="0"/>
              <a:t>por ancianidad a favor de los </a:t>
            </a:r>
            <a:r>
              <a:rPr lang="es-ES" b="1" dirty="0"/>
              <a:t>españoles no residentes en España</a:t>
            </a:r>
            <a:r>
              <a:rPr lang="es-ES" dirty="0"/>
              <a:t>, en los términos establecidos en su normativa reguladora. </a:t>
            </a:r>
            <a:endParaRPr lang="es-ES" dirty="0" smtClean="0"/>
          </a:p>
          <a:p>
            <a:pPr lvl="1"/>
            <a:r>
              <a:rPr lang="es-ES" dirty="0" smtClean="0"/>
              <a:t>c</a:t>
            </a:r>
            <a:r>
              <a:rPr lang="es-ES" dirty="0"/>
              <a:t>) También quedarán excluidas, en la medida en que resulten asimilables al régimen de prestaciones no contributivas del Sistema de Seguridad Social, las </a:t>
            </a:r>
            <a:r>
              <a:rPr lang="es-ES" b="1" dirty="0"/>
              <a:t>prestaciones asistenciales y los subsidios económicos a favor de españoles no residentes en España</a:t>
            </a:r>
            <a:r>
              <a:rPr lang="es-ES" dirty="0"/>
              <a:t>, así como las </a:t>
            </a:r>
            <a:r>
              <a:rPr lang="es-ES" b="1" dirty="0"/>
              <a:t>prestaciones</a:t>
            </a:r>
            <a:r>
              <a:rPr lang="es-ES" dirty="0"/>
              <a:t> a favor de los afectados por el virus de </a:t>
            </a:r>
            <a:r>
              <a:rPr lang="es-ES" b="1" dirty="0"/>
              <a:t>inmunodeficiencia humana y de los minusválidos</a:t>
            </a:r>
            <a:r>
              <a:rPr lang="es-ES" dirty="0"/>
              <a:t>. </a:t>
            </a:r>
            <a:endParaRPr lang="es-ES" dirty="0" smtClean="0"/>
          </a:p>
          <a:p>
            <a:pPr lvl="1"/>
            <a:r>
              <a:rPr lang="es-ES" dirty="0" smtClean="0"/>
              <a:t>d</a:t>
            </a:r>
            <a:r>
              <a:rPr lang="es-ES" dirty="0"/>
              <a:t>) Las prestaciones a favor de los afectados por el </a:t>
            </a:r>
            <a:r>
              <a:rPr lang="es-ES" b="1" dirty="0"/>
              <a:t>síndrome tóxico</a:t>
            </a:r>
            <a:r>
              <a:rPr lang="es-ES" dirty="0"/>
              <a:t> y las ayudas sociales a las personas con </a:t>
            </a:r>
            <a:r>
              <a:rPr lang="es-ES" b="1" dirty="0"/>
              <a:t>hemofilia</a:t>
            </a:r>
            <a:r>
              <a:rPr lang="es-ES" dirty="0"/>
              <a:t> u otras </a:t>
            </a:r>
            <a:r>
              <a:rPr lang="es-ES" b="1" dirty="0" err="1"/>
              <a:t>coagulopatías</a:t>
            </a:r>
            <a:r>
              <a:rPr lang="es-ES" dirty="0"/>
              <a:t> congénitas que hayan desarrollado la hepatitis C reguladas en la Ley 14/2002, de 5 de junio. </a:t>
            </a:r>
            <a:endParaRPr lang="es-ES" dirty="0" smtClean="0"/>
          </a:p>
          <a:p>
            <a:pPr lvl="1"/>
            <a:r>
              <a:rPr lang="es-ES" dirty="0" smtClean="0"/>
              <a:t>e</a:t>
            </a:r>
            <a:r>
              <a:rPr lang="es-ES" dirty="0"/>
              <a:t>) Las prestaciones derivadas del sistema de </a:t>
            </a:r>
            <a:r>
              <a:rPr lang="es-ES" b="1" dirty="0"/>
              <a:t>clases pasivas del Estado</a:t>
            </a:r>
            <a:r>
              <a:rPr lang="es-ES" dirty="0"/>
              <a:t>, pensiones de guerra y otras pensiones y prestaciones por razón de actos de terrorismo. </a:t>
            </a:r>
            <a:endParaRPr lang="es-ES" dirty="0" smtClean="0"/>
          </a:p>
          <a:p>
            <a:pPr lvl="1"/>
            <a:r>
              <a:rPr lang="es-ES" dirty="0" smtClean="0"/>
              <a:t>f) </a:t>
            </a:r>
            <a:r>
              <a:rPr lang="es-ES" dirty="0"/>
              <a:t>Las prestaciones reconocidas por el </a:t>
            </a:r>
            <a:r>
              <a:rPr lang="es-ES" b="1" dirty="0"/>
              <a:t>Fondo de Garantía Salarial</a:t>
            </a:r>
            <a:r>
              <a:rPr lang="es-ES" dirty="0"/>
              <a:t>. </a:t>
            </a:r>
            <a:endParaRPr lang="es-ES" dirty="0" smtClean="0"/>
          </a:p>
          <a:p>
            <a:pPr lvl="1"/>
            <a:r>
              <a:rPr lang="es-ES" dirty="0" smtClean="0"/>
              <a:t>g</a:t>
            </a:r>
            <a:r>
              <a:rPr lang="es-ES" dirty="0"/>
              <a:t>) Los </a:t>
            </a:r>
            <a:r>
              <a:rPr lang="es-ES" b="1" dirty="0"/>
              <a:t>beneficios fiscales y beneficios </a:t>
            </a:r>
            <a:r>
              <a:rPr lang="es-ES" dirty="0"/>
              <a:t>en la cotización a la </a:t>
            </a:r>
            <a:r>
              <a:rPr lang="es-ES" b="1" dirty="0"/>
              <a:t>Seguridad Social</a:t>
            </a:r>
            <a:r>
              <a:rPr lang="es-ES" dirty="0"/>
              <a:t>. </a:t>
            </a:r>
            <a:endParaRPr lang="es-ES" dirty="0" smtClean="0"/>
          </a:p>
          <a:p>
            <a:pPr lvl="1"/>
            <a:r>
              <a:rPr lang="es-ES" dirty="0" smtClean="0"/>
              <a:t>h</a:t>
            </a:r>
            <a:r>
              <a:rPr lang="es-ES" dirty="0"/>
              <a:t>) El </a:t>
            </a:r>
            <a:r>
              <a:rPr lang="es-ES" b="1" dirty="0"/>
              <a:t>crédito oficial</a:t>
            </a:r>
            <a:r>
              <a:rPr lang="es-ES" dirty="0"/>
              <a:t>, </a:t>
            </a:r>
            <a:r>
              <a:rPr lang="es-ES" u="sng" dirty="0"/>
              <a:t>salvo</a:t>
            </a:r>
            <a:r>
              <a:rPr lang="es-ES" dirty="0"/>
              <a:t> en los supuestos en que la Administración pública subvencione al prestatario la totalidad o parte de los </a:t>
            </a:r>
            <a:r>
              <a:rPr lang="es-ES" u="sng" dirty="0"/>
              <a:t>intereses</a:t>
            </a:r>
            <a:r>
              <a:rPr lang="es-ES" dirty="0"/>
              <a:t> u otras contraprestaciones de la operación de crédito. </a:t>
            </a:r>
            <a:endParaRPr lang="es-ES" dirty="0" smtClean="0"/>
          </a:p>
          <a:p>
            <a:pPr lvl="1"/>
            <a:r>
              <a:rPr lang="es-ES" dirty="0" smtClean="0"/>
              <a:t>i</a:t>
            </a:r>
            <a:r>
              <a:rPr lang="es-ES" dirty="0"/>
              <a:t>) Las </a:t>
            </a:r>
            <a:r>
              <a:rPr lang="es-ES" b="1" dirty="0"/>
              <a:t>ayudas económicas </a:t>
            </a:r>
            <a:r>
              <a:rPr lang="es-ES" dirty="0"/>
              <a:t>a las víctimas de </a:t>
            </a:r>
            <a:r>
              <a:rPr lang="es-ES" b="1" dirty="0"/>
              <a:t>violencias sexuales </a:t>
            </a:r>
            <a:r>
              <a:rPr lang="es-ES" dirty="0"/>
              <a:t>concedidas según lo establecido en el artículo 41 de la Ley Orgánica de garantía integral de la libertad sexual y en la Ley 35/1995, de 11 de diciembre, de ayudas y asistencia a las víctimas de delitos violentos y contra la libertad sexual.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6030126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3. Ámbito de aplicación subjetivo</a:t>
            </a:r>
          </a:p>
        </p:txBody>
      </p:sp>
      <p:sp>
        <p:nvSpPr>
          <p:cNvPr id="3" name="Marcador de contenido 2"/>
          <p:cNvSpPr>
            <a:spLocks noGrp="1"/>
          </p:cNvSpPr>
          <p:nvPr>
            <p:ph idx="1"/>
          </p:nvPr>
        </p:nvSpPr>
        <p:spPr/>
        <p:txBody>
          <a:bodyPr>
            <a:normAutofit fontScale="62500" lnSpcReduction="20000"/>
          </a:bodyPr>
          <a:lstStyle/>
          <a:p>
            <a:r>
              <a:rPr lang="es-ES" dirty="0"/>
              <a:t>Las subvenciones otorgadas por las Administraciones públicas se ajustarán a las prescripciones de esta ley. </a:t>
            </a:r>
            <a:endParaRPr lang="es-ES" dirty="0" smtClean="0"/>
          </a:p>
          <a:p>
            <a:r>
              <a:rPr lang="es-ES" dirty="0" smtClean="0"/>
              <a:t>1</a:t>
            </a:r>
            <a:r>
              <a:rPr lang="es-ES" dirty="0"/>
              <a:t>. Se entiende por Administraciones públicas a los efectos de esta ley: </a:t>
            </a:r>
            <a:endParaRPr lang="es-ES" dirty="0" smtClean="0"/>
          </a:p>
          <a:p>
            <a:pPr lvl="1"/>
            <a:r>
              <a:rPr lang="es-ES" dirty="0" smtClean="0"/>
              <a:t>a</a:t>
            </a:r>
            <a:r>
              <a:rPr lang="es-ES" dirty="0"/>
              <a:t>) La </a:t>
            </a:r>
            <a:r>
              <a:rPr lang="es-ES" dirty="0" smtClean="0"/>
              <a:t>AGE. </a:t>
            </a:r>
          </a:p>
          <a:p>
            <a:pPr lvl="1"/>
            <a:r>
              <a:rPr lang="es-ES" dirty="0" smtClean="0"/>
              <a:t>b</a:t>
            </a:r>
            <a:r>
              <a:rPr lang="es-ES" dirty="0"/>
              <a:t>) Las entidades que integran la Administración local. </a:t>
            </a:r>
            <a:endParaRPr lang="es-ES" dirty="0" smtClean="0"/>
          </a:p>
          <a:p>
            <a:pPr lvl="1"/>
            <a:r>
              <a:rPr lang="es-ES" dirty="0" smtClean="0"/>
              <a:t>c</a:t>
            </a:r>
            <a:r>
              <a:rPr lang="es-ES" dirty="0"/>
              <a:t>) La Administración de las </a:t>
            </a:r>
            <a:r>
              <a:rPr lang="es-ES" dirty="0" smtClean="0"/>
              <a:t>CCAA. </a:t>
            </a:r>
          </a:p>
          <a:p>
            <a:r>
              <a:rPr lang="es-ES" dirty="0" smtClean="0"/>
              <a:t>2</a:t>
            </a:r>
            <a:r>
              <a:rPr lang="es-ES" dirty="0"/>
              <a:t>. Deberán asimismo ajustarse a esta ley las subvenciones otorgadas por los </a:t>
            </a:r>
            <a:r>
              <a:rPr lang="es-ES" b="1" dirty="0"/>
              <a:t>organismos y demás entidades de derecho público con personalidad jurídica propia vinculadas o dependientes de cualquiera de las Administraciones públicas </a:t>
            </a:r>
            <a:r>
              <a:rPr lang="es-ES" dirty="0"/>
              <a:t>en la medida en que las subvenciones que otorguen sean consecuencia del ejercicio de </a:t>
            </a:r>
            <a:r>
              <a:rPr lang="es-ES" u="sng" dirty="0"/>
              <a:t>potestades administrativas</a:t>
            </a:r>
            <a:r>
              <a:rPr lang="es-ES" dirty="0"/>
              <a:t>. </a:t>
            </a:r>
            <a:endParaRPr lang="es-ES" dirty="0" smtClean="0"/>
          </a:p>
          <a:p>
            <a:pPr lvl="1"/>
            <a:r>
              <a:rPr lang="es-ES" dirty="0" smtClean="0"/>
              <a:t>Serán </a:t>
            </a:r>
            <a:r>
              <a:rPr lang="es-ES" dirty="0"/>
              <a:t>de aplicación los </a:t>
            </a:r>
            <a:r>
              <a:rPr lang="es-ES" u="sng" dirty="0"/>
              <a:t>principios de gestión</a:t>
            </a:r>
            <a:r>
              <a:rPr lang="es-ES" dirty="0"/>
              <a:t> contenidos en esta ley y los de </a:t>
            </a:r>
            <a:r>
              <a:rPr lang="es-ES" u="sng" dirty="0"/>
              <a:t>información</a:t>
            </a:r>
            <a:r>
              <a:rPr lang="es-ES" dirty="0"/>
              <a:t> </a:t>
            </a:r>
            <a:r>
              <a:rPr lang="es-ES" dirty="0" smtClean="0"/>
              <a:t>al </a:t>
            </a:r>
            <a:r>
              <a:rPr lang="es-ES" dirty="0"/>
              <a:t>resto de las </a:t>
            </a:r>
            <a:r>
              <a:rPr lang="es-ES" u="sng" dirty="0"/>
              <a:t>entregas dinerarias </a:t>
            </a:r>
            <a:r>
              <a:rPr lang="es-ES" dirty="0"/>
              <a:t>sin contraprestación, que realicen los entes del párrafo anterior que se rijan por </a:t>
            </a:r>
            <a:r>
              <a:rPr lang="es-ES" u="sng" dirty="0"/>
              <a:t>derecho privado</a:t>
            </a:r>
            <a:r>
              <a:rPr lang="es-ES" dirty="0"/>
              <a:t>. En todo caso, las aportaciones gratuitas habrán de tener relación directa con el objeto de la actividad contenido en la norma de creación o en sus estatutos.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11</a:t>
            </a:fld>
            <a:endParaRPr lang="en-US" dirty="0">
              <a:solidFill>
                <a:prstClr val="black">
                  <a:lumMod val="75000"/>
                  <a:lumOff val="25000"/>
                </a:prstClr>
              </a:solidFill>
            </a:endParaRPr>
          </a:p>
        </p:txBody>
      </p:sp>
      <p:sp>
        <p:nvSpPr>
          <p:cNvPr id="5" name="Elipse 4"/>
          <p:cNvSpPr/>
          <p:nvPr/>
        </p:nvSpPr>
        <p:spPr>
          <a:xfrm>
            <a:off x="1645920" y="3092335"/>
            <a:ext cx="4829695" cy="1471352"/>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4310781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3. Ámbito de aplicación subjetivo</a:t>
            </a:r>
          </a:p>
        </p:txBody>
      </p:sp>
      <p:sp>
        <p:nvSpPr>
          <p:cNvPr id="3" name="Marcador de contenido 2"/>
          <p:cNvSpPr>
            <a:spLocks noGrp="1"/>
          </p:cNvSpPr>
          <p:nvPr>
            <p:ph idx="1"/>
          </p:nvPr>
        </p:nvSpPr>
        <p:spPr/>
        <p:txBody>
          <a:bodyPr>
            <a:normAutofit fontScale="77500" lnSpcReduction="20000"/>
          </a:bodyPr>
          <a:lstStyle/>
          <a:p>
            <a:r>
              <a:rPr lang="es-ES" dirty="0"/>
              <a:t>3. Los preceptos de esta ley serán de aplicación a la actividad </a:t>
            </a:r>
            <a:r>
              <a:rPr lang="es-ES" dirty="0" err="1"/>
              <a:t>subvencional</a:t>
            </a:r>
            <a:r>
              <a:rPr lang="es-ES" dirty="0"/>
              <a:t> de las </a:t>
            </a:r>
            <a:r>
              <a:rPr lang="es-ES" b="1" dirty="0"/>
              <a:t>Administraciones de las </a:t>
            </a:r>
            <a:r>
              <a:rPr lang="es-ES" b="1" dirty="0" smtClean="0"/>
              <a:t>CCAA</a:t>
            </a:r>
            <a:r>
              <a:rPr lang="es-ES" dirty="0" smtClean="0"/>
              <a:t>, </a:t>
            </a:r>
            <a:r>
              <a:rPr lang="es-ES" dirty="0"/>
              <a:t>así como a los organismos públicos y las restantes entidades de derecho público con personalidad jurídica propia vinculadas o dependientes de las mismas, de acuerdo con lo establecido en la disposición final </a:t>
            </a:r>
            <a:r>
              <a:rPr lang="es-ES" dirty="0" smtClean="0"/>
              <a:t>primera</a:t>
            </a:r>
            <a:r>
              <a:rPr lang="es-ES" dirty="0"/>
              <a:t> </a:t>
            </a:r>
            <a:r>
              <a:rPr lang="es-ES" dirty="0" smtClean="0"/>
              <a:t>(</a:t>
            </a:r>
            <a:r>
              <a:rPr lang="es-ES" i="1" dirty="0" smtClean="0"/>
              <a:t>reparto competencial</a:t>
            </a:r>
            <a:r>
              <a:rPr lang="es-ES" dirty="0" smtClean="0"/>
              <a:t>)</a:t>
            </a:r>
          </a:p>
          <a:p>
            <a:r>
              <a:rPr lang="es-ES" dirty="0" smtClean="0"/>
              <a:t>4</a:t>
            </a:r>
            <a:r>
              <a:rPr lang="es-ES" dirty="0"/>
              <a:t>. Será igualmente aplicable esta ley a las siguientes subvenciones: </a:t>
            </a:r>
            <a:endParaRPr lang="es-ES" dirty="0" smtClean="0"/>
          </a:p>
          <a:p>
            <a:pPr lvl="1"/>
            <a:r>
              <a:rPr lang="es-ES" dirty="0" smtClean="0"/>
              <a:t>a</a:t>
            </a:r>
            <a:r>
              <a:rPr lang="es-ES" dirty="0"/>
              <a:t>) Las establecidas en materias cuya </a:t>
            </a:r>
            <a:r>
              <a:rPr lang="es-ES" u="sng" dirty="0"/>
              <a:t>regulación plena o básica </a:t>
            </a:r>
            <a:r>
              <a:rPr lang="es-ES" dirty="0"/>
              <a:t>corresponda al </a:t>
            </a:r>
            <a:r>
              <a:rPr lang="es-ES" u="sng" dirty="0"/>
              <a:t>Estado</a:t>
            </a:r>
            <a:r>
              <a:rPr lang="es-ES" dirty="0"/>
              <a:t> y cuya </a:t>
            </a:r>
            <a:r>
              <a:rPr lang="es-ES" u="sng" dirty="0"/>
              <a:t>gestión</a:t>
            </a:r>
            <a:r>
              <a:rPr lang="es-ES" dirty="0"/>
              <a:t> sea competencia total o parcial de otras </a:t>
            </a:r>
            <a:r>
              <a:rPr lang="es-ES" u="sng" dirty="0" smtClean="0"/>
              <a:t>AAPP</a:t>
            </a:r>
            <a:r>
              <a:rPr lang="es-ES" dirty="0" smtClean="0"/>
              <a:t>. </a:t>
            </a:r>
          </a:p>
          <a:p>
            <a:pPr lvl="1"/>
            <a:r>
              <a:rPr lang="es-ES" dirty="0" smtClean="0"/>
              <a:t>b</a:t>
            </a:r>
            <a:r>
              <a:rPr lang="es-ES" dirty="0"/>
              <a:t>) Aquellas en cuya tramitación intervengan órganos de la </a:t>
            </a:r>
            <a:r>
              <a:rPr lang="es-ES" dirty="0" smtClean="0"/>
              <a:t>AGE </a:t>
            </a:r>
            <a:r>
              <a:rPr lang="es-ES" dirty="0"/>
              <a:t>o de las entidades de derecho público vinculadas o dependientes de aquélla, </a:t>
            </a:r>
            <a:r>
              <a:rPr lang="es-ES" u="sng" dirty="0"/>
              <a:t>conjuntamente con otras Administraciones</a:t>
            </a:r>
            <a:r>
              <a:rPr lang="es-ES" dirty="0"/>
              <a:t>, en cuanto a las fases del procedimiento que corresponda gestionar a dichos órganos. </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5667991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4. Exclusiones del ámbito de aplicación de la ley. </a:t>
            </a:r>
          </a:p>
        </p:txBody>
      </p:sp>
      <p:sp>
        <p:nvSpPr>
          <p:cNvPr id="3" name="Marcador de contenido 2"/>
          <p:cNvSpPr>
            <a:spLocks noGrp="1"/>
          </p:cNvSpPr>
          <p:nvPr>
            <p:ph idx="1"/>
          </p:nvPr>
        </p:nvSpPr>
        <p:spPr/>
        <p:txBody>
          <a:bodyPr>
            <a:normAutofit fontScale="85000" lnSpcReduction="10000"/>
          </a:bodyPr>
          <a:lstStyle/>
          <a:p>
            <a:r>
              <a:rPr lang="es-ES" dirty="0"/>
              <a:t>Quedan excluidos del ámbito de aplicación de esta ley: </a:t>
            </a:r>
            <a:endParaRPr lang="es-ES" dirty="0" smtClean="0"/>
          </a:p>
          <a:p>
            <a:pPr lvl="1"/>
            <a:r>
              <a:rPr lang="es-ES" dirty="0" smtClean="0"/>
              <a:t>a</a:t>
            </a:r>
            <a:r>
              <a:rPr lang="es-ES" dirty="0"/>
              <a:t>) Los </a:t>
            </a:r>
            <a:r>
              <a:rPr lang="es-ES" b="1" dirty="0"/>
              <a:t>premios</a:t>
            </a:r>
            <a:r>
              <a:rPr lang="es-ES" dirty="0"/>
              <a:t> que se otorguen sin la previa solicitud del beneficiario. </a:t>
            </a:r>
            <a:endParaRPr lang="es-ES" dirty="0" smtClean="0"/>
          </a:p>
          <a:p>
            <a:pPr lvl="1"/>
            <a:r>
              <a:rPr lang="es-ES" dirty="0" smtClean="0"/>
              <a:t>b</a:t>
            </a:r>
            <a:r>
              <a:rPr lang="es-ES" dirty="0"/>
              <a:t>) Las subvenciones previstas en la Ley Orgánica 5/1985, de 19 de junio, del Régimen Electoral </a:t>
            </a:r>
            <a:r>
              <a:rPr lang="es-ES" dirty="0" smtClean="0"/>
              <a:t>General</a:t>
            </a:r>
            <a:r>
              <a:rPr lang="es-ES" dirty="0"/>
              <a:t> </a:t>
            </a:r>
            <a:r>
              <a:rPr lang="es-ES" dirty="0" smtClean="0"/>
              <a:t>(</a:t>
            </a:r>
            <a:r>
              <a:rPr lang="es-ES" b="1" dirty="0" smtClean="0"/>
              <a:t>LOREG</a:t>
            </a:r>
            <a:r>
              <a:rPr lang="es-ES" dirty="0" smtClean="0"/>
              <a:t>)</a:t>
            </a:r>
          </a:p>
          <a:p>
            <a:pPr lvl="1"/>
            <a:r>
              <a:rPr lang="es-ES" dirty="0" smtClean="0"/>
              <a:t>c</a:t>
            </a:r>
            <a:r>
              <a:rPr lang="es-ES" dirty="0"/>
              <a:t>) Las subvenciones reguladas en la Ley Orgánica 3/1987, de 2 de julio, de Financiación de los </a:t>
            </a:r>
            <a:r>
              <a:rPr lang="es-ES" b="1" dirty="0"/>
              <a:t>Partidos Políticos</a:t>
            </a:r>
            <a:r>
              <a:rPr lang="es-ES" dirty="0"/>
              <a:t>. </a:t>
            </a:r>
            <a:endParaRPr lang="es-ES" dirty="0" smtClean="0"/>
          </a:p>
          <a:p>
            <a:pPr lvl="1"/>
            <a:r>
              <a:rPr lang="es-ES" dirty="0" smtClean="0"/>
              <a:t>d</a:t>
            </a:r>
            <a:r>
              <a:rPr lang="es-ES" dirty="0"/>
              <a:t>) Las subvenciones a los </a:t>
            </a:r>
            <a:r>
              <a:rPr lang="es-ES" b="1" dirty="0"/>
              <a:t>grupos parlamentarios </a:t>
            </a:r>
            <a:r>
              <a:rPr lang="es-ES" dirty="0"/>
              <a:t>de las Cámaras de las Cortes Generales, en los términos previstos en los Reglamentos del Congreso de los Diputados y del Senado, así como las subvenciones a los grupos parlamentarios de las Asambleas autonómicas y a los grupos políticos de las corporaciones locales, según establezca su propia normativa.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6820188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5. Régimen jurídico de las subvenciones</a:t>
            </a:r>
          </a:p>
        </p:txBody>
      </p:sp>
      <p:sp>
        <p:nvSpPr>
          <p:cNvPr id="3" name="Marcador de contenido 2"/>
          <p:cNvSpPr>
            <a:spLocks noGrp="1"/>
          </p:cNvSpPr>
          <p:nvPr>
            <p:ph idx="1"/>
          </p:nvPr>
        </p:nvSpPr>
        <p:spPr/>
        <p:txBody>
          <a:bodyPr>
            <a:normAutofit fontScale="85000" lnSpcReduction="20000"/>
          </a:bodyPr>
          <a:lstStyle/>
          <a:p>
            <a:r>
              <a:rPr lang="es-ES" dirty="0"/>
              <a:t>1. Las subvenciones se regirán, </a:t>
            </a:r>
            <a:endParaRPr lang="es-ES" dirty="0" smtClean="0"/>
          </a:p>
          <a:p>
            <a:pPr lvl="1"/>
            <a:r>
              <a:rPr lang="es-ES" dirty="0" smtClean="0"/>
              <a:t>por </a:t>
            </a:r>
            <a:r>
              <a:rPr lang="es-ES" dirty="0"/>
              <a:t>esta ley y sus disposiciones de desarrollo, </a:t>
            </a:r>
            <a:endParaRPr lang="es-ES" dirty="0" smtClean="0"/>
          </a:p>
          <a:p>
            <a:pPr lvl="1"/>
            <a:r>
              <a:rPr lang="es-ES" dirty="0" smtClean="0"/>
              <a:t>las </a:t>
            </a:r>
            <a:r>
              <a:rPr lang="es-ES" dirty="0"/>
              <a:t>restantes normas de </a:t>
            </a:r>
            <a:r>
              <a:rPr lang="es-ES" u="sng" dirty="0"/>
              <a:t>derecho administrativo</a:t>
            </a:r>
            <a:r>
              <a:rPr lang="es-ES" dirty="0"/>
              <a:t>, y, </a:t>
            </a:r>
            <a:endParaRPr lang="es-ES" dirty="0" smtClean="0"/>
          </a:p>
          <a:p>
            <a:pPr lvl="1"/>
            <a:r>
              <a:rPr lang="es-ES" dirty="0" smtClean="0"/>
              <a:t>en </a:t>
            </a:r>
            <a:r>
              <a:rPr lang="es-ES" dirty="0"/>
              <a:t>su defecto, se aplicarán las normas de </a:t>
            </a:r>
            <a:r>
              <a:rPr lang="es-ES" u="sng" dirty="0"/>
              <a:t>derecho privado</a:t>
            </a:r>
            <a:r>
              <a:rPr lang="es-ES" dirty="0"/>
              <a:t>. </a:t>
            </a:r>
            <a:endParaRPr lang="es-ES" dirty="0" smtClean="0"/>
          </a:p>
          <a:p>
            <a:r>
              <a:rPr lang="es-ES" dirty="0" smtClean="0"/>
              <a:t>2</a:t>
            </a:r>
            <a:r>
              <a:rPr lang="es-ES" dirty="0"/>
              <a:t>. Las subvenciones que se otorguen por </a:t>
            </a:r>
            <a:r>
              <a:rPr lang="es-ES" b="1" dirty="0"/>
              <a:t>consorcios, mancomunidades u otras</a:t>
            </a:r>
            <a:r>
              <a:rPr lang="es-ES" dirty="0"/>
              <a:t> personificaciones públicas creadas por varias </a:t>
            </a:r>
            <a:r>
              <a:rPr lang="es-ES" dirty="0" smtClean="0"/>
              <a:t>AAPP u </a:t>
            </a:r>
            <a:r>
              <a:rPr lang="es-ES" dirty="0"/>
              <a:t>organismos o entes dependientes de ellas y las subvenciones que deriven de </a:t>
            </a:r>
            <a:r>
              <a:rPr lang="es-ES" b="1" dirty="0"/>
              <a:t>convenios</a:t>
            </a:r>
            <a:r>
              <a:rPr lang="es-ES" dirty="0"/>
              <a:t> formalizados entre éstas se regularán de acuerdo con lo establecido en el instrumento jurídico de creación o en </a:t>
            </a:r>
            <a:r>
              <a:rPr lang="es-ES" dirty="0" smtClean="0"/>
              <a:t>el </a:t>
            </a:r>
            <a:r>
              <a:rPr lang="es-ES" dirty="0"/>
              <a:t>propio convenio que, en todo caso, deberán ajustarse a las disposiciones contenidas en esta ley.</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9372077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6. Régimen jurídico de las subvenciones financiadas con cargo a fondos de la </a:t>
            </a:r>
            <a:r>
              <a:rPr lang="es-ES" dirty="0" smtClean="0"/>
              <a:t>UE. </a:t>
            </a:r>
            <a:endParaRPr lang="es-ES" dirty="0"/>
          </a:p>
        </p:txBody>
      </p:sp>
      <p:sp>
        <p:nvSpPr>
          <p:cNvPr id="3" name="Marcador de contenido 2"/>
          <p:cNvSpPr>
            <a:spLocks noGrp="1"/>
          </p:cNvSpPr>
          <p:nvPr>
            <p:ph idx="1"/>
          </p:nvPr>
        </p:nvSpPr>
        <p:spPr/>
        <p:txBody>
          <a:bodyPr>
            <a:normAutofit lnSpcReduction="10000"/>
          </a:bodyPr>
          <a:lstStyle/>
          <a:p>
            <a:r>
              <a:rPr lang="es-ES" dirty="0"/>
              <a:t>1. Las subvenciones financiadas con cargo a fondos de la </a:t>
            </a:r>
            <a:r>
              <a:rPr lang="es-ES" dirty="0" smtClean="0"/>
              <a:t>UE se </a:t>
            </a:r>
            <a:r>
              <a:rPr lang="es-ES" dirty="0"/>
              <a:t>regirán por las </a:t>
            </a:r>
            <a:r>
              <a:rPr lang="es-ES" u="sng" dirty="0"/>
              <a:t>normas comunitarias </a:t>
            </a:r>
            <a:r>
              <a:rPr lang="es-ES" dirty="0"/>
              <a:t>aplicables en cada caso y por las normas nacionales de desarrollo o transposición de aquéllas. </a:t>
            </a:r>
            <a:endParaRPr lang="es-ES" dirty="0" smtClean="0"/>
          </a:p>
          <a:p>
            <a:r>
              <a:rPr lang="es-ES" dirty="0" smtClean="0"/>
              <a:t>2</a:t>
            </a:r>
            <a:r>
              <a:rPr lang="es-ES" dirty="0"/>
              <a:t>. Los procedimientos de concesión y de control de las subvenciones regulados en esta ley tendrán </a:t>
            </a:r>
            <a:r>
              <a:rPr lang="es-ES" u="sng" dirty="0"/>
              <a:t>carácter supletorio</a:t>
            </a:r>
            <a:r>
              <a:rPr lang="es-ES" dirty="0"/>
              <a:t> respecto de las normas de aplicación directa a las subvenciones financiadas con cargo a fondos de la Unión Europea.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2768053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dirty="0" smtClean="0"/>
              <a:t>B) CLASES </a:t>
            </a:r>
            <a:r>
              <a:rPr lang="es-ES" dirty="0"/>
              <a:t>DE </a:t>
            </a:r>
            <a:r>
              <a:rPr lang="es-ES" dirty="0" smtClean="0"/>
              <a:t>SUBVENCIONES</a:t>
            </a:r>
          </a:p>
          <a:p>
            <a:pPr lvl="1"/>
            <a:r>
              <a:rPr lang="es-ES" dirty="0"/>
              <a:t>Artículo 2 RSJA</a:t>
            </a:r>
          </a:p>
          <a:p>
            <a:pPr marL="457200" lvl="1" indent="0">
              <a:buNone/>
            </a:pPr>
            <a:endParaRPr lang="es-ES" dirty="0"/>
          </a:p>
          <a:p>
            <a:pPr marL="0" indent="0">
              <a:buNone/>
            </a:pPr>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20169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Artículo 2 </a:t>
            </a:r>
            <a:r>
              <a:rPr lang="es-ES" dirty="0" smtClean="0"/>
              <a:t>RSJA</a:t>
            </a:r>
            <a:endParaRPr lang="es-ES" dirty="0"/>
          </a:p>
        </p:txBody>
      </p:sp>
      <p:sp>
        <p:nvSpPr>
          <p:cNvPr id="3" name="Marcador de contenido 2"/>
          <p:cNvSpPr>
            <a:spLocks noGrp="1"/>
          </p:cNvSpPr>
          <p:nvPr>
            <p:ph idx="1"/>
          </p:nvPr>
        </p:nvSpPr>
        <p:spPr/>
        <p:txBody>
          <a:bodyPr/>
          <a:lstStyle/>
          <a:p>
            <a:r>
              <a:rPr lang="es-ES" dirty="0"/>
              <a:t>Atendiendo al procedimiento de concesión y de acuerdo con lo previsto en el artículo 22 de la </a:t>
            </a:r>
            <a:r>
              <a:rPr lang="es-ES" dirty="0" smtClean="0"/>
              <a:t>LGS, así </a:t>
            </a:r>
            <a:r>
              <a:rPr lang="es-ES" dirty="0"/>
              <a:t>como en el artículo 120.1 del </a:t>
            </a:r>
            <a:r>
              <a:rPr lang="es-ES" dirty="0" smtClean="0"/>
              <a:t>TRLGHJA </a:t>
            </a:r>
            <a:r>
              <a:rPr lang="es-ES" i="1" dirty="0" smtClean="0"/>
              <a:t>(procedimientos </a:t>
            </a:r>
            <a:r>
              <a:rPr lang="es-ES" i="1" dirty="0"/>
              <a:t>de concesión de </a:t>
            </a:r>
            <a:r>
              <a:rPr lang="es-ES" i="1" dirty="0" smtClean="0"/>
              <a:t>subvenciones)</a:t>
            </a:r>
            <a:r>
              <a:rPr lang="es-ES" dirty="0" smtClean="0"/>
              <a:t> </a:t>
            </a:r>
            <a:r>
              <a:rPr lang="es-ES" dirty="0"/>
              <a:t>a efectos de este Reglamento las subvenciones se clasifican en </a:t>
            </a:r>
            <a:endParaRPr lang="es-ES" dirty="0" smtClean="0"/>
          </a:p>
          <a:p>
            <a:pPr lvl="1"/>
            <a:r>
              <a:rPr lang="es-ES" b="1" dirty="0" smtClean="0"/>
              <a:t>regladas </a:t>
            </a:r>
            <a:r>
              <a:rPr lang="es-ES" b="1" dirty="0"/>
              <a:t>y </a:t>
            </a:r>
            <a:endParaRPr lang="es-ES" b="1" dirty="0" smtClean="0"/>
          </a:p>
          <a:p>
            <a:pPr lvl="1"/>
            <a:r>
              <a:rPr lang="es-ES" b="1" dirty="0" smtClean="0"/>
              <a:t>de </a:t>
            </a:r>
            <a:r>
              <a:rPr lang="es-ES" b="1" dirty="0"/>
              <a:t>concesión directa</a:t>
            </a:r>
            <a:r>
              <a:rPr lang="es-ES" dirty="0"/>
              <a:t>.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12199135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SUBVENCIONES REGLADAS</a:t>
            </a:r>
            <a:endParaRPr lang="es-ES" dirty="0"/>
          </a:p>
        </p:txBody>
      </p:sp>
      <p:sp>
        <p:nvSpPr>
          <p:cNvPr id="3" name="Marcador de contenido 2"/>
          <p:cNvSpPr>
            <a:spLocks noGrp="1"/>
          </p:cNvSpPr>
          <p:nvPr>
            <p:ph idx="1"/>
          </p:nvPr>
        </p:nvSpPr>
        <p:spPr/>
        <p:txBody>
          <a:bodyPr>
            <a:normAutofit fontScale="77500" lnSpcReduction="20000"/>
          </a:bodyPr>
          <a:lstStyle/>
          <a:p>
            <a:r>
              <a:rPr lang="es-ES" dirty="0"/>
              <a:t>2. Las subvenciones regladas se clasifican a su vez en: </a:t>
            </a:r>
            <a:endParaRPr lang="es-ES" dirty="0" smtClean="0"/>
          </a:p>
          <a:p>
            <a:pPr lvl="1"/>
            <a:r>
              <a:rPr lang="es-ES" dirty="0" smtClean="0"/>
              <a:t>a</a:t>
            </a:r>
            <a:r>
              <a:rPr lang="es-ES" dirty="0"/>
              <a:t>) </a:t>
            </a:r>
            <a:r>
              <a:rPr lang="es-ES" b="1" dirty="0"/>
              <a:t>Subvenciones cuyo procedimiento de concesión es iniciado de oficio</a:t>
            </a:r>
            <a:r>
              <a:rPr lang="es-ES" dirty="0"/>
              <a:t>. </a:t>
            </a:r>
            <a:endParaRPr lang="es-ES" dirty="0" smtClean="0"/>
          </a:p>
          <a:p>
            <a:pPr lvl="2"/>
            <a:r>
              <a:rPr lang="es-ES" dirty="0" smtClean="0"/>
              <a:t>Son </a:t>
            </a:r>
            <a:r>
              <a:rPr lang="es-ES" dirty="0"/>
              <a:t>aquellas que se conceden en régimen de </a:t>
            </a:r>
            <a:r>
              <a:rPr lang="es-ES" u="sng" dirty="0"/>
              <a:t>concurrencia competitiva</a:t>
            </a:r>
            <a:r>
              <a:rPr lang="es-ES" dirty="0"/>
              <a:t>, entendiendo por tal el procedimiento de concesión de subvenciones que se desarrolla mediante la </a:t>
            </a:r>
            <a:r>
              <a:rPr lang="es-ES" u="sng" dirty="0"/>
              <a:t>comparación de las solicitudes presentadas en un único procedimiento, a fin de establecer una prelación </a:t>
            </a:r>
            <a:r>
              <a:rPr lang="es-ES" dirty="0"/>
              <a:t>entre las mismas de acuerdo con los criterios de valoración previamente fijados en las bases reguladoras, y de adjudicar, con el límite del crédito disponible fijado en la convocatoria, aquellas que hayan obtenido mayor valoración en aplicación de los citados criterios que habrán de tramitarse, valorarse y resolverse de forma conjunta. </a:t>
            </a:r>
            <a:endParaRPr lang="es-ES" dirty="0" smtClean="0"/>
          </a:p>
          <a:p>
            <a:pPr lvl="1"/>
            <a:r>
              <a:rPr lang="es-ES" dirty="0" smtClean="0"/>
              <a:t>b</a:t>
            </a:r>
            <a:r>
              <a:rPr lang="es-ES" dirty="0"/>
              <a:t>) </a:t>
            </a:r>
            <a:r>
              <a:rPr lang="es-ES" b="1" dirty="0"/>
              <a:t>Subvenciones cuyo procedimiento de concesión es iniciado a solicitud de la persona interesada</a:t>
            </a:r>
            <a:r>
              <a:rPr lang="es-ES" dirty="0"/>
              <a:t>. </a:t>
            </a:r>
            <a:endParaRPr lang="es-ES" dirty="0" smtClean="0"/>
          </a:p>
          <a:p>
            <a:pPr lvl="2"/>
            <a:r>
              <a:rPr lang="es-ES" dirty="0" smtClean="0"/>
              <a:t>Son </a:t>
            </a:r>
            <a:r>
              <a:rPr lang="es-ES" dirty="0"/>
              <a:t>aquellas que se conceden en régimen de </a:t>
            </a:r>
            <a:r>
              <a:rPr lang="es-ES" u="sng" dirty="0"/>
              <a:t>concurrencia no competitiva</a:t>
            </a:r>
            <a:r>
              <a:rPr lang="es-ES" dirty="0"/>
              <a:t>, en atención a la existencia de una determinada situación en la persona beneficiaria, </a:t>
            </a:r>
            <a:r>
              <a:rPr lang="es-ES" u="sng" dirty="0"/>
              <a:t>sin que sea necesario establecer en tales casos la comparación de las solicitudes, ni la prelación entre las mismas</a:t>
            </a:r>
            <a:r>
              <a:rPr lang="es-ES" dirty="0"/>
              <a:t>, tramitándose y resolviéndose de forma independiente.</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9105455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SUBVENCIONES </a:t>
            </a:r>
            <a:r>
              <a:rPr lang="es-ES" dirty="0" smtClean="0"/>
              <a:t>DE CONCESIÓN DIRECTA</a:t>
            </a:r>
            <a:endParaRPr lang="es-ES" dirty="0"/>
          </a:p>
        </p:txBody>
      </p:sp>
      <p:sp>
        <p:nvSpPr>
          <p:cNvPr id="3" name="Marcador de contenido 2"/>
          <p:cNvSpPr>
            <a:spLocks noGrp="1"/>
          </p:cNvSpPr>
          <p:nvPr>
            <p:ph idx="1"/>
          </p:nvPr>
        </p:nvSpPr>
        <p:spPr/>
        <p:txBody>
          <a:bodyPr>
            <a:normAutofit fontScale="85000" lnSpcReduction="10000"/>
          </a:bodyPr>
          <a:lstStyle/>
          <a:p>
            <a:r>
              <a:rPr lang="es-ES" dirty="0"/>
              <a:t>3. Las subvenciones de concesión directa se clasifican a su vez en: </a:t>
            </a:r>
            <a:endParaRPr lang="es-ES" dirty="0" smtClean="0"/>
          </a:p>
          <a:p>
            <a:pPr lvl="1"/>
            <a:r>
              <a:rPr lang="es-ES" dirty="0" smtClean="0"/>
              <a:t>a</a:t>
            </a:r>
            <a:r>
              <a:rPr lang="es-ES" dirty="0"/>
              <a:t>) </a:t>
            </a:r>
            <a:r>
              <a:rPr lang="es-ES" b="1" dirty="0"/>
              <a:t>Nominativas</a:t>
            </a:r>
            <a:r>
              <a:rPr lang="es-ES" dirty="0"/>
              <a:t>. </a:t>
            </a:r>
            <a:endParaRPr lang="es-ES" dirty="0" smtClean="0"/>
          </a:p>
          <a:p>
            <a:pPr lvl="2"/>
            <a:r>
              <a:rPr lang="es-ES" dirty="0" smtClean="0"/>
              <a:t>Son </a:t>
            </a:r>
            <a:r>
              <a:rPr lang="es-ES" dirty="0"/>
              <a:t>aquellas cuyo objeto, dotación presupuestaria y persona beneficiaria aparecen determinados expresamente en los créditos iniciales de las </a:t>
            </a:r>
            <a:r>
              <a:rPr lang="es-ES" u="sng" dirty="0"/>
              <a:t>leyes del Presupuesto de la Comunidad Autónoma de Andalucía</a:t>
            </a:r>
            <a:r>
              <a:rPr lang="es-ES" dirty="0"/>
              <a:t>. </a:t>
            </a:r>
            <a:endParaRPr lang="es-ES" dirty="0" smtClean="0"/>
          </a:p>
          <a:p>
            <a:pPr lvl="1"/>
            <a:r>
              <a:rPr lang="es-ES" dirty="0" smtClean="0"/>
              <a:t>b</a:t>
            </a:r>
            <a:r>
              <a:rPr lang="es-ES" dirty="0"/>
              <a:t>) </a:t>
            </a:r>
            <a:r>
              <a:rPr lang="es-ES" b="1" dirty="0"/>
              <a:t>De imposición legal</a:t>
            </a:r>
            <a:r>
              <a:rPr lang="es-ES" dirty="0"/>
              <a:t>. </a:t>
            </a:r>
            <a:endParaRPr lang="es-ES" dirty="0" smtClean="0"/>
          </a:p>
          <a:p>
            <a:pPr lvl="2"/>
            <a:r>
              <a:rPr lang="es-ES" dirty="0" smtClean="0"/>
              <a:t>Son </a:t>
            </a:r>
            <a:r>
              <a:rPr lang="es-ES" dirty="0"/>
              <a:t>aquellas cuyo otorgamiento o cuantía venga impuesto por una </a:t>
            </a:r>
            <a:r>
              <a:rPr lang="es-ES" u="sng" dirty="0"/>
              <a:t>norma de rango de Ley</a:t>
            </a:r>
            <a:r>
              <a:rPr lang="es-ES" dirty="0"/>
              <a:t>. </a:t>
            </a:r>
            <a:endParaRPr lang="es-ES" dirty="0" smtClean="0"/>
          </a:p>
          <a:p>
            <a:pPr lvl="1"/>
            <a:r>
              <a:rPr lang="es-ES" dirty="0" smtClean="0"/>
              <a:t>c</a:t>
            </a:r>
            <a:r>
              <a:rPr lang="es-ES" dirty="0"/>
              <a:t>) </a:t>
            </a:r>
            <a:r>
              <a:rPr lang="es-ES" b="1" dirty="0"/>
              <a:t>Excepcionales</a:t>
            </a:r>
            <a:r>
              <a:rPr lang="es-ES" dirty="0"/>
              <a:t>. </a:t>
            </a:r>
            <a:endParaRPr lang="es-ES" dirty="0" smtClean="0"/>
          </a:p>
          <a:p>
            <a:pPr lvl="2"/>
            <a:r>
              <a:rPr lang="es-ES" dirty="0" smtClean="0"/>
              <a:t>Son </a:t>
            </a:r>
            <a:r>
              <a:rPr lang="es-ES" dirty="0"/>
              <a:t>aquellas en que se acrediten </a:t>
            </a:r>
            <a:r>
              <a:rPr lang="es-ES" u="sng" dirty="0"/>
              <a:t>razones de interés público, social, económico o humanitario</a:t>
            </a:r>
            <a:r>
              <a:rPr lang="es-ES" dirty="0"/>
              <a:t>, u otras debidamente justificadas que dificulten su </a:t>
            </a:r>
            <a:r>
              <a:rPr lang="es-ES" dirty="0" smtClean="0"/>
              <a:t>convocatoria </a:t>
            </a:r>
            <a:r>
              <a:rPr lang="es-ES" dirty="0"/>
              <a:t>pública.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19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4520758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ES"/>
          </a:p>
        </p:txBody>
      </p:sp>
      <p:sp>
        <p:nvSpPr>
          <p:cNvPr id="3" name="Marcador de contenido 2"/>
          <p:cNvSpPr>
            <a:spLocks noGrp="1"/>
          </p:cNvSpPr>
          <p:nvPr>
            <p:ph idx="1"/>
          </p:nvPr>
        </p:nvSpPr>
        <p:spPr/>
        <p:txBody>
          <a:bodyPr/>
          <a:lstStyle/>
          <a:p>
            <a:r>
              <a:rPr lang="es-ES" sz="2000" dirty="0" smtClean="0"/>
              <a:t>C) RÉGIMEN JURÍDICO	</a:t>
            </a:r>
          </a:p>
          <a:p>
            <a:pPr lvl="1"/>
            <a:r>
              <a:rPr lang="es-ES" sz="1600" dirty="0" smtClean="0"/>
              <a:t>Artículos </a:t>
            </a:r>
            <a:r>
              <a:rPr lang="es-ES" sz="1600" dirty="0"/>
              <a:t>113 a 117 TRLHJA</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3250377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113. Régimen jurídico</a:t>
            </a:r>
          </a:p>
        </p:txBody>
      </p:sp>
      <p:sp>
        <p:nvSpPr>
          <p:cNvPr id="3" name="Marcador de contenido 2"/>
          <p:cNvSpPr>
            <a:spLocks noGrp="1"/>
          </p:cNvSpPr>
          <p:nvPr>
            <p:ph idx="1"/>
          </p:nvPr>
        </p:nvSpPr>
        <p:spPr/>
        <p:txBody>
          <a:bodyPr>
            <a:normAutofit/>
          </a:bodyPr>
          <a:lstStyle/>
          <a:p>
            <a:r>
              <a:rPr lang="es-ES" dirty="0"/>
              <a:t>1. Las subvenciones otorgadas por la Administración de la Junta de Andalucía y sus agencias se regirán por </a:t>
            </a:r>
            <a:endParaRPr lang="es-ES" dirty="0" smtClean="0"/>
          </a:p>
          <a:p>
            <a:pPr lvl="1"/>
            <a:r>
              <a:rPr lang="es-ES" dirty="0" smtClean="0"/>
              <a:t>lo </a:t>
            </a:r>
            <a:r>
              <a:rPr lang="es-ES" dirty="0"/>
              <a:t>dispuesto en la </a:t>
            </a:r>
            <a:r>
              <a:rPr lang="es-ES" dirty="0" smtClean="0"/>
              <a:t>LGS, </a:t>
            </a:r>
            <a:r>
              <a:rPr lang="es-ES" dirty="0"/>
              <a:t>y demás normativa básica estatal, </a:t>
            </a:r>
            <a:endParaRPr lang="es-ES" dirty="0" smtClean="0"/>
          </a:p>
          <a:p>
            <a:pPr lvl="1"/>
            <a:r>
              <a:rPr lang="es-ES" dirty="0" smtClean="0"/>
              <a:t>así </a:t>
            </a:r>
            <a:r>
              <a:rPr lang="es-ES" dirty="0"/>
              <a:t>como por lo establecido en este Título y en sus normas de desarrollo, </a:t>
            </a:r>
            <a:endParaRPr lang="es-ES" dirty="0" smtClean="0"/>
          </a:p>
          <a:p>
            <a:pPr lvl="2"/>
            <a:r>
              <a:rPr lang="es-ES" dirty="0" smtClean="0"/>
              <a:t>incluidas </a:t>
            </a:r>
            <a:r>
              <a:rPr lang="es-ES" dirty="0"/>
              <a:t>las bases reguladoras.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9704186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113. Régimen jurídico</a:t>
            </a:r>
          </a:p>
        </p:txBody>
      </p:sp>
      <p:sp>
        <p:nvSpPr>
          <p:cNvPr id="3" name="Marcador de contenido 2"/>
          <p:cNvSpPr>
            <a:spLocks noGrp="1"/>
          </p:cNvSpPr>
          <p:nvPr>
            <p:ph idx="1"/>
          </p:nvPr>
        </p:nvSpPr>
        <p:spPr/>
        <p:txBody>
          <a:bodyPr>
            <a:normAutofit/>
          </a:bodyPr>
          <a:lstStyle/>
          <a:p>
            <a:r>
              <a:rPr lang="es-ES" dirty="0"/>
              <a:t>2. De conformidad con lo dispuesto en el artículo 6 de la </a:t>
            </a:r>
            <a:r>
              <a:rPr lang="es-ES" dirty="0" smtClean="0"/>
              <a:t>LGS, </a:t>
            </a:r>
            <a:r>
              <a:rPr lang="es-ES" dirty="0"/>
              <a:t>las subvenciones financiadas con cargo a </a:t>
            </a:r>
            <a:r>
              <a:rPr lang="es-ES" b="1" dirty="0"/>
              <a:t>los fondos de la Unión Europea </a:t>
            </a:r>
            <a:r>
              <a:rPr lang="es-ES" dirty="0"/>
              <a:t>se regirán por las normas comunitarias aplicables y por las normas nacionales de desarrollo o transposición de aquéllas, siendo de aplicación supletoria las disposiciones que sobre procedimientos de concesión y control rijan para la Administración de la Junta de Andalucía.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4288117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113. Régimen jurídico</a:t>
            </a:r>
          </a:p>
        </p:txBody>
      </p:sp>
      <p:sp>
        <p:nvSpPr>
          <p:cNvPr id="3" name="Marcador de contenido 2"/>
          <p:cNvSpPr>
            <a:spLocks noGrp="1"/>
          </p:cNvSpPr>
          <p:nvPr>
            <p:ph idx="1"/>
          </p:nvPr>
        </p:nvSpPr>
        <p:spPr/>
        <p:txBody>
          <a:bodyPr>
            <a:normAutofit lnSpcReduction="10000"/>
          </a:bodyPr>
          <a:lstStyle/>
          <a:p>
            <a:r>
              <a:rPr lang="es-ES" dirty="0"/>
              <a:t>3. Las subvenciones y transferencias por </a:t>
            </a:r>
            <a:r>
              <a:rPr lang="es-ES" b="1" dirty="0"/>
              <a:t>operaciones de capital </a:t>
            </a:r>
            <a:r>
              <a:rPr lang="es-ES" dirty="0"/>
              <a:t>financiadas con </a:t>
            </a:r>
            <a:r>
              <a:rPr lang="es-ES" b="1" dirty="0"/>
              <a:t>fondos comunitarios </a:t>
            </a:r>
            <a:r>
              <a:rPr lang="es-ES" dirty="0"/>
              <a:t>a favor de </a:t>
            </a:r>
            <a:r>
              <a:rPr lang="es-ES" u="sng" dirty="0"/>
              <a:t>agencias públicas empresariales, agencias de régimen especial y sociedades mercantiles del sector público andaluz y otros entes públicos o privados</a:t>
            </a:r>
            <a:r>
              <a:rPr lang="es-ES" dirty="0"/>
              <a:t>, destinadas a la ejecución de acciones cuyos gastos elegibles han de ser certificados por los citados entes receptores, se adecuarán, en su régimen de pagos, al previsto en cada caso para el pago de las ayudas financiadas por la </a:t>
            </a:r>
            <a:r>
              <a:rPr lang="es-ES" u="sng" dirty="0"/>
              <a:t>Unión Europea</a:t>
            </a:r>
            <a:r>
              <a:rPr lang="es-ES" dirty="0"/>
              <a:t>.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2687782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113. Régimen jurídico</a:t>
            </a:r>
          </a:p>
        </p:txBody>
      </p:sp>
      <p:sp>
        <p:nvSpPr>
          <p:cNvPr id="3" name="Marcador de contenido 2"/>
          <p:cNvSpPr>
            <a:spLocks noGrp="1"/>
          </p:cNvSpPr>
          <p:nvPr>
            <p:ph idx="1"/>
          </p:nvPr>
        </p:nvSpPr>
        <p:spPr/>
        <p:txBody>
          <a:bodyPr>
            <a:normAutofit/>
          </a:bodyPr>
          <a:lstStyle/>
          <a:p>
            <a:r>
              <a:rPr lang="es-ES" dirty="0"/>
              <a:t>4. Las subvenciones que la Comunidad Autónoma de Andalucía conceda a las </a:t>
            </a:r>
            <a:r>
              <a:rPr lang="es-ES" b="1" dirty="0"/>
              <a:t>entidades locales </a:t>
            </a:r>
            <a:r>
              <a:rPr lang="es-ES" dirty="0"/>
              <a:t>en el marco de </a:t>
            </a:r>
            <a:r>
              <a:rPr lang="es-ES" u="sng" dirty="0"/>
              <a:t>planes y programas destinados a la financiación de inversiones para el fomento del empleo </a:t>
            </a:r>
            <a:r>
              <a:rPr lang="es-ES" dirty="0"/>
              <a:t>se regirán </a:t>
            </a:r>
            <a:endParaRPr lang="es-ES" dirty="0" smtClean="0"/>
          </a:p>
          <a:p>
            <a:pPr lvl="1"/>
            <a:r>
              <a:rPr lang="es-ES" dirty="0" smtClean="0"/>
              <a:t>por </a:t>
            </a:r>
            <a:r>
              <a:rPr lang="es-ES" dirty="0"/>
              <a:t>su normativa específica, </a:t>
            </a:r>
            <a:endParaRPr lang="es-ES" dirty="0" smtClean="0"/>
          </a:p>
          <a:p>
            <a:pPr lvl="1"/>
            <a:r>
              <a:rPr lang="es-ES" dirty="0" smtClean="0"/>
              <a:t>resultando </a:t>
            </a:r>
            <a:r>
              <a:rPr lang="es-ES" dirty="0"/>
              <a:t>de aplicación supletoria las disposiciones establecidas en la </a:t>
            </a:r>
            <a:r>
              <a:rPr lang="es-ES" dirty="0" smtClean="0"/>
              <a:t>LGS, </a:t>
            </a:r>
            <a:r>
              <a:rPr lang="es-ES" dirty="0"/>
              <a:t>y en el Real Decreto 887/2006, de 21 de julio, por el que se aprueba el Reglamento de la </a:t>
            </a:r>
            <a:r>
              <a:rPr lang="es-ES" dirty="0" smtClean="0"/>
              <a:t>LGS.</a:t>
            </a:r>
            <a:endParaRPr lang="es-ES" dirty="0"/>
          </a:p>
          <a:p>
            <a:endParaRPr lang="es-ES" dirty="0"/>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9759217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114. Principios generales. </a:t>
            </a:r>
          </a:p>
        </p:txBody>
      </p:sp>
      <p:sp>
        <p:nvSpPr>
          <p:cNvPr id="3" name="Marcador de contenido 2"/>
          <p:cNvSpPr>
            <a:spLocks noGrp="1"/>
          </p:cNvSpPr>
          <p:nvPr>
            <p:ph idx="1"/>
          </p:nvPr>
        </p:nvSpPr>
        <p:spPr/>
        <p:txBody>
          <a:bodyPr>
            <a:normAutofit fontScale="55000" lnSpcReduction="20000"/>
          </a:bodyPr>
          <a:lstStyle/>
          <a:p>
            <a:r>
              <a:rPr lang="es-ES" dirty="0"/>
              <a:t>De conformidad con lo previsto en el artículo 8.3 de la </a:t>
            </a:r>
            <a:r>
              <a:rPr lang="es-ES" dirty="0" smtClean="0"/>
              <a:t>LGS, </a:t>
            </a:r>
            <a:r>
              <a:rPr lang="es-ES" dirty="0"/>
              <a:t>las subvenciones a que se refiere el presente Título se otorgarán y se gestionarán con arreglo a los principios de </a:t>
            </a:r>
            <a:endParaRPr lang="es-ES" dirty="0" smtClean="0"/>
          </a:p>
          <a:p>
            <a:pPr lvl="1"/>
            <a:r>
              <a:rPr lang="es-ES" dirty="0" smtClean="0"/>
              <a:t>publicidad</a:t>
            </a:r>
            <a:r>
              <a:rPr lang="es-ES" dirty="0"/>
              <a:t>, </a:t>
            </a:r>
            <a:endParaRPr lang="es-ES" dirty="0" smtClean="0"/>
          </a:p>
          <a:p>
            <a:pPr lvl="1"/>
            <a:r>
              <a:rPr lang="es-ES" dirty="0" smtClean="0"/>
              <a:t>transparencia</a:t>
            </a:r>
            <a:r>
              <a:rPr lang="es-ES" dirty="0"/>
              <a:t>, </a:t>
            </a:r>
            <a:endParaRPr lang="es-ES" dirty="0" smtClean="0"/>
          </a:p>
          <a:p>
            <a:pPr lvl="1"/>
            <a:r>
              <a:rPr lang="es-ES" dirty="0" smtClean="0"/>
              <a:t>concurrencia</a:t>
            </a:r>
            <a:r>
              <a:rPr lang="es-ES" dirty="0"/>
              <a:t>, </a:t>
            </a:r>
            <a:endParaRPr lang="es-ES" dirty="0" smtClean="0"/>
          </a:p>
          <a:p>
            <a:pPr lvl="1"/>
            <a:r>
              <a:rPr lang="es-ES" dirty="0" smtClean="0"/>
              <a:t>objetividad</a:t>
            </a:r>
            <a:r>
              <a:rPr lang="es-ES" dirty="0"/>
              <a:t>, </a:t>
            </a:r>
            <a:endParaRPr lang="es-ES" dirty="0" smtClean="0"/>
          </a:p>
          <a:p>
            <a:pPr lvl="1"/>
            <a:r>
              <a:rPr lang="es-ES" dirty="0" smtClean="0"/>
              <a:t>igualdad </a:t>
            </a:r>
            <a:r>
              <a:rPr lang="es-ES" dirty="0"/>
              <a:t>y </a:t>
            </a:r>
            <a:endParaRPr lang="es-ES" dirty="0" smtClean="0"/>
          </a:p>
          <a:p>
            <a:pPr lvl="1"/>
            <a:r>
              <a:rPr lang="es-ES" dirty="0" smtClean="0"/>
              <a:t>no </a:t>
            </a:r>
            <a:r>
              <a:rPr lang="es-ES" dirty="0"/>
              <a:t>discriminación; </a:t>
            </a:r>
            <a:endParaRPr lang="es-ES" dirty="0" smtClean="0"/>
          </a:p>
          <a:p>
            <a:pPr lvl="1"/>
            <a:r>
              <a:rPr lang="es-ES" b="1" dirty="0" smtClean="0"/>
              <a:t>eficacia</a:t>
            </a:r>
            <a:r>
              <a:rPr lang="es-ES" dirty="0" smtClean="0"/>
              <a:t> </a:t>
            </a:r>
            <a:r>
              <a:rPr lang="es-ES" dirty="0"/>
              <a:t>en el cumplimiento de los objetivos fijados por la Administración otorgante y </a:t>
            </a:r>
            <a:endParaRPr lang="es-ES" dirty="0" smtClean="0"/>
          </a:p>
          <a:p>
            <a:pPr lvl="1"/>
            <a:r>
              <a:rPr lang="es-ES" b="1" dirty="0" smtClean="0"/>
              <a:t>eficiencia</a:t>
            </a:r>
            <a:r>
              <a:rPr lang="es-ES" dirty="0" smtClean="0"/>
              <a:t> </a:t>
            </a:r>
            <a:r>
              <a:rPr lang="es-ES" dirty="0"/>
              <a:t>en la asignación y utilización de los fondos públicos. </a:t>
            </a:r>
            <a:endParaRPr lang="es-ES" dirty="0" smtClean="0"/>
          </a:p>
          <a:p>
            <a:pPr marL="0" indent="0">
              <a:buNone/>
            </a:pPr>
            <a:r>
              <a:rPr lang="es-ES" dirty="0" smtClean="0"/>
              <a:t>Se </a:t>
            </a:r>
            <a:r>
              <a:rPr lang="es-ES" dirty="0"/>
              <a:t>respetarán, en todo caso, las normas que les afecten del Derecho de la Unión Europea, reguladoras de la </a:t>
            </a:r>
            <a:r>
              <a:rPr lang="es-ES" u="sng" dirty="0"/>
              <a:t>supresión de barreras comerciales </a:t>
            </a:r>
            <a:r>
              <a:rPr lang="es-ES" dirty="0"/>
              <a:t>entre los Estados miembros y de la libre competencia entre las empresas.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4205840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115. Órganos competentes. </a:t>
            </a:r>
          </a:p>
        </p:txBody>
      </p:sp>
      <p:sp>
        <p:nvSpPr>
          <p:cNvPr id="3" name="Marcador de contenido 2"/>
          <p:cNvSpPr>
            <a:spLocks noGrp="1"/>
          </p:cNvSpPr>
          <p:nvPr>
            <p:ph idx="1"/>
          </p:nvPr>
        </p:nvSpPr>
        <p:spPr/>
        <p:txBody>
          <a:bodyPr>
            <a:normAutofit fontScale="85000" lnSpcReduction="20000"/>
          </a:bodyPr>
          <a:lstStyle/>
          <a:p>
            <a:r>
              <a:rPr lang="es-ES" dirty="0"/>
              <a:t>1. Son órganos competentes para conceder subvenciones, previa consignación presupuestaria para este fin, </a:t>
            </a:r>
            <a:r>
              <a:rPr lang="es-ES" dirty="0" smtClean="0"/>
              <a:t>las </a:t>
            </a:r>
            <a:r>
              <a:rPr lang="es-ES" b="1" dirty="0"/>
              <a:t>personas titulares de las Consejerías y de la presidencia o dirección de sus agencias</a:t>
            </a:r>
            <a:r>
              <a:rPr lang="es-ES" dirty="0"/>
              <a:t>, en sus respectivos ámbitos. </a:t>
            </a:r>
            <a:endParaRPr lang="es-ES" dirty="0" smtClean="0"/>
          </a:p>
          <a:p>
            <a:r>
              <a:rPr lang="es-ES" dirty="0" smtClean="0"/>
              <a:t>2</a:t>
            </a:r>
            <a:r>
              <a:rPr lang="es-ES" dirty="0"/>
              <a:t>. No obstante, será necesario el </a:t>
            </a:r>
            <a:r>
              <a:rPr lang="es-ES" u="sng" dirty="0"/>
              <a:t>Acuerdo del Consejo de Gobierno </a:t>
            </a:r>
            <a:r>
              <a:rPr lang="es-ES" dirty="0"/>
              <a:t>para autorizar la concesión de subvenciones cuando el </a:t>
            </a:r>
            <a:r>
              <a:rPr lang="es-ES" b="1" u="sng" dirty="0"/>
              <a:t>gasto a aprobar sea superior a 3.000.000 de euros</a:t>
            </a:r>
            <a:r>
              <a:rPr lang="es-ES" dirty="0"/>
              <a:t>. La </a:t>
            </a:r>
            <a:r>
              <a:rPr lang="es-ES" dirty="0" smtClean="0"/>
              <a:t>autorización </a:t>
            </a:r>
            <a:r>
              <a:rPr lang="es-ES" dirty="0"/>
              <a:t>del Consejo de Gobierno llevará implícita la </a:t>
            </a:r>
            <a:r>
              <a:rPr lang="es-ES" u="sng" dirty="0"/>
              <a:t>aprobación del gasto </a:t>
            </a:r>
            <a:r>
              <a:rPr lang="es-ES" dirty="0"/>
              <a:t>correspondiente. </a:t>
            </a:r>
            <a:endParaRPr lang="es-ES" dirty="0" smtClean="0"/>
          </a:p>
          <a:p>
            <a:r>
              <a:rPr lang="es-ES" dirty="0" smtClean="0"/>
              <a:t>3</a:t>
            </a:r>
            <a:r>
              <a:rPr lang="es-ES" dirty="0"/>
              <a:t>. Todos los acuerdos de concesión de subvenciones deberán ser </a:t>
            </a:r>
            <a:r>
              <a:rPr lang="es-ES" b="1" dirty="0"/>
              <a:t>motivados</a:t>
            </a:r>
            <a:r>
              <a:rPr lang="es-ES" dirty="0"/>
              <a:t>, razonándose el otorgamiento en función del mejor cumplimiento de la finalidad que lo justifique</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1948085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116. Persona o entidad beneficiaria. </a:t>
            </a:r>
          </a:p>
        </p:txBody>
      </p:sp>
      <p:sp>
        <p:nvSpPr>
          <p:cNvPr id="3" name="Marcador de contenido 2"/>
          <p:cNvSpPr>
            <a:spLocks noGrp="1"/>
          </p:cNvSpPr>
          <p:nvPr>
            <p:ph idx="1"/>
          </p:nvPr>
        </p:nvSpPr>
        <p:spPr/>
        <p:txBody>
          <a:bodyPr>
            <a:normAutofit/>
          </a:bodyPr>
          <a:lstStyle/>
          <a:p>
            <a:r>
              <a:rPr lang="es-ES" dirty="0"/>
              <a:t>1. De acuerdo con el artículo 11 de la </a:t>
            </a:r>
            <a:r>
              <a:rPr lang="es-ES" dirty="0" smtClean="0"/>
              <a:t>LGS, </a:t>
            </a:r>
            <a:r>
              <a:rPr lang="es-ES" dirty="0"/>
              <a:t>tendrá la consideración de </a:t>
            </a:r>
            <a:r>
              <a:rPr lang="es-ES" b="1" dirty="0"/>
              <a:t>persona o entidad beneficiaria </a:t>
            </a:r>
            <a:r>
              <a:rPr lang="es-ES" dirty="0"/>
              <a:t>de subvenciones </a:t>
            </a:r>
            <a:r>
              <a:rPr lang="es-ES" u="sng" dirty="0"/>
              <a:t>la que haya de realizar la actividad que fundamentó su otorgamiento o que se encuentre en la situación que legitima su concesión</a:t>
            </a:r>
            <a:r>
              <a:rPr lang="es-ES" dirty="0"/>
              <a:t>.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0346529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116. Persona o entidad beneficiaria. </a:t>
            </a:r>
          </a:p>
        </p:txBody>
      </p:sp>
      <p:sp>
        <p:nvSpPr>
          <p:cNvPr id="3" name="Marcador de contenido 2"/>
          <p:cNvSpPr>
            <a:spLocks noGrp="1"/>
          </p:cNvSpPr>
          <p:nvPr>
            <p:ph idx="1"/>
          </p:nvPr>
        </p:nvSpPr>
        <p:spPr/>
        <p:txBody>
          <a:bodyPr>
            <a:normAutofit fontScale="70000" lnSpcReduction="20000"/>
          </a:bodyPr>
          <a:lstStyle/>
          <a:p>
            <a:r>
              <a:rPr lang="es-ES" dirty="0"/>
              <a:t>2. Además de los supuestos contemplados en el artículo 13.2 y 3 de la </a:t>
            </a:r>
            <a:r>
              <a:rPr lang="es-ES" dirty="0" smtClean="0"/>
              <a:t>LGS (</a:t>
            </a:r>
            <a:r>
              <a:rPr lang="es-ES" i="1" dirty="0" smtClean="0"/>
              <a:t>se verá más adelante</a:t>
            </a:r>
            <a:r>
              <a:rPr lang="es-ES" dirty="0" smtClean="0"/>
              <a:t>), </a:t>
            </a:r>
            <a:r>
              <a:rPr lang="es-ES" dirty="0"/>
              <a:t>tampoco podrán obtener la condición de personas o entidades beneficiarias de subvenciones quienes </a:t>
            </a:r>
            <a:endParaRPr lang="es-ES" dirty="0" smtClean="0"/>
          </a:p>
          <a:p>
            <a:pPr lvl="1"/>
            <a:r>
              <a:rPr lang="es-ES" dirty="0" smtClean="0"/>
              <a:t>tengan </a:t>
            </a:r>
            <a:r>
              <a:rPr lang="es-ES" b="1" dirty="0"/>
              <a:t>deudas en periodo ejecutivo </a:t>
            </a:r>
            <a:r>
              <a:rPr lang="es-ES" dirty="0"/>
              <a:t>de cualquier otro ingreso de Derecho Público de la Junta de Andalucía, </a:t>
            </a:r>
            <a:r>
              <a:rPr lang="es-ES" b="1" dirty="0"/>
              <a:t>salvo</a:t>
            </a:r>
            <a:r>
              <a:rPr lang="es-ES" dirty="0"/>
              <a:t> que se trate de deudas </a:t>
            </a:r>
            <a:r>
              <a:rPr lang="es-ES" b="1" dirty="0"/>
              <a:t>aplazadas, fraccionadas</a:t>
            </a:r>
            <a:r>
              <a:rPr lang="es-ES" dirty="0"/>
              <a:t> o cuya ejecución estuviese </a:t>
            </a:r>
            <a:r>
              <a:rPr lang="es-ES" b="1" dirty="0"/>
              <a:t>suspendida</a:t>
            </a:r>
            <a:r>
              <a:rPr lang="es-ES" dirty="0"/>
              <a:t>. </a:t>
            </a:r>
            <a:endParaRPr lang="es-ES" dirty="0" smtClean="0"/>
          </a:p>
          <a:p>
            <a:pPr marL="0" indent="0">
              <a:buNone/>
            </a:pPr>
            <a:r>
              <a:rPr lang="es-ES" dirty="0" smtClean="0"/>
              <a:t>La </a:t>
            </a:r>
            <a:r>
              <a:rPr lang="es-ES" dirty="0"/>
              <a:t>acreditación de dicha circunstancia constituye, </a:t>
            </a:r>
            <a:r>
              <a:rPr lang="es-ES" dirty="0" smtClean="0"/>
              <a:t>una </a:t>
            </a:r>
            <a:r>
              <a:rPr lang="es-ES" dirty="0"/>
              <a:t>obligación de la persona o entidad beneficiaria que deberá cumplir con anterioridad a dictarse la propuesta de resolución de concesión, en la forma que se determine por la Consejería competente en materia de Hacienda. La </a:t>
            </a:r>
            <a:r>
              <a:rPr lang="es-ES" u="sng" dirty="0"/>
              <a:t>normativa reguladora de cada subvención</a:t>
            </a:r>
            <a:r>
              <a:rPr lang="es-ES" dirty="0"/>
              <a:t> podrá, en atención a la naturaleza de la misma, </a:t>
            </a:r>
            <a:r>
              <a:rPr lang="es-ES" u="sng" dirty="0"/>
              <a:t>exceptuar</a:t>
            </a:r>
            <a:r>
              <a:rPr lang="es-ES" dirty="0"/>
              <a:t> de la prohibición establecida en el párrafo anterior, dentro de los límites de la Ley del Presupuesto de cada ejercicio. </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3838837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116. Persona o entidad beneficiaria. </a:t>
            </a:r>
          </a:p>
        </p:txBody>
      </p:sp>
      <p:sp>
        <p:nvSpPr>
          <p:cNvPr id="3" name="Marcador de contenido 2"/>
          <p:cNvSpPr>
            <a:spLocks noGrp="1"/>
          </p:cNvSpPr>
          <p:nvPr>
            <p:ph idx="1"/>
          </p:nvPr>
        </p:nvSpPr>
        <p:spPr/>
        <p:txBody>
          <a:bodyPr>
            <a:normAutofit fontScale="70000" lnSpcReduction="20000"/>
          </a:bodyPr>
          <a:lstStyle/>
          <a:p>
            <a:r>
              <a:rPr lang="es-ES" dirty="0"/>
              <a:t>3. Sin perjuicio de las obligaciones establecidas en </a:t>
            </a:r>
            <a:r>
              <a:rPr lang="es-ES" dirty="0" smtClean="0"/>
              <a:t>la LGS, </a:t>
            </a:r>
            <a:r>
              <a:rPr lang="es-ES" dirty="0"/>
              <a:t>las personas o entidades beneficiarias de subvenciones estarán obligadas a </a:t>
            </a:r>
            <a:r>
              <a:rPr lang="es-ES" b="1" dirty="0"/>
              <a:t>hacer constar en toda información o publicidad que se efectúe de la actividad u objeto de la subvención que la misma está subvencionada por la Junta de Andalucía</a:t>
            </a:r>
            <a:r>
              <a:rPr lang="es-ES" dirty="0"/>
              <a:t>, indicando la Consejería o agencia que la ha concedido, en la forma que reglamentariamente se establezca. </a:t>
            </a:r>
          </a:p>
          <a:p>
            <a:pPr lvl="1"/>
            <a:r>
              <a:rPr lang="es-ES" dirty="0" smtClean="0"/>
              <a:t>Asimismo</a:t>
            </a:r>
            <a:r>
              <a:rPr lang="es-ES" dirty="0"/>
              <a:t>, en los supuestos de </a:t>
            </a:r>
            <a:r>
              <a:rPr lang="es-ES" b="1" dirty="0"/>
              <a:t>subvenciones financiadas con fondos comunitarios</a:t>
            </a:r>
            <a:r>
              <a:rPr lang="es-ES" dirty="0"/>
              <a:t>, las personas o entidades beneficiarias deberán cumplir con las disposiciones que sobre información y publicidad se dicten por la Unión Europea. Las normas reguladoras de concesión de subvenciones recogerán estas obligaciones. </a:t>
            </a:r>
            <a:endParaRPr lang="es-ES" dirty="0" smtClean="0"/>
          </a:p>
          <a:p>
            <a:r>
              <a:rPr lang="es-ES" dirty="0"/>
              <a:t>4. De conformidad con lo establecido en el artículo 13.2 de la Ley 12/2007, de 26 de noviembre, para la promoción de la igualdad de género en Andalucía, no podrán ser beneficiarias de subvenciones aquellas </a:t>
            </a:r>
            <a:r>
              <a:rPr lang="es-ES" u="sng" dirty="0"/>
              <a:t>empresas sancionadas o condenadas</a:t>
            </a:r>
            <a:r>
              <a:rPr lang="es-ES" dirty="0"/>
              <a:t> por </a:t>
            </a:r>
            <a:r>
              <a:rPr lang="es-ES" u="sng" dirty="0"/>
              <a:t>resolución administrativa firme o sentencia judicial firme</a:t>
            </a:r>
            <a:r>
              <a:rPr lang="es-ES" dirty="0"/>
              <a:t> por alentar o tolerar prácticas laborales consideradas </a:t>
            </a:r>
            <a:r>
              <a:rPr lang="es-ES" u="sng" dirty="0"/>
              <a:t>discriminatorias</a:t>
            </a:r>
            <a:r>
              <a:rPr lang="es-ES" dirty="0"/>
              <a:t> por la legislación vigente.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29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2864875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116. Persona o entidad beneficiaria. </a:t>
            </a:r>
          </a:p>
        </p:txBody>
      </p:sp>
      <p:sp>
        <p:nvSpPr>
          <p:cNvPr id="3" name="Marcador de contenido 2"/>
          <p:cNvSpPr>
            <a:spLocks noGrp="1"/>
          </p:cNvSpPr>
          <p:nvPr>
            <p:ph idx="1"/>
          </p:nvPr>
        </p:nvSpPr>
        <p:spPr/>
        <p:txBody>
          <a:bodyPr/>
          <a:lstStyle/>
          <a:p>
            <a:r>
              <a:rPr lang="es-ES" dirty="0"/>
              <a:t>5. Cuando proceda, conforme a ordenamiento jurídico, estricto respeto a sus garantías y de acuerdo con lo previsto en la </a:t>
            </a:r>
            <a:r>
              <a:rPr lang="es-ES" b="1" dirty="0"/>
              <a:t>Ley de Memoria Histórica y Democrática de Andalucía</a:t>
            </a:r>
            <a:r>
              <a:rPr lang="es-ES" dirty="0"/>
              <a:t>, no podrán ser beneficiarias de subvenciones aquellas personas físicas o jurídicas sancionadas por </a:t>
            </a:r>
            <a:r>
              <a:rPr lang="es-ES" u="sng" dirty="0"/>
              <a:t>resolución administrativa firme</a:t>
            </a:r>
            <a:r>
              <a:rPr lang="es-ES" dirty="0"/>
              <a:t> por atentar, alentar o tolerar prácticas en contra de la Memoria Democrática de Andalucía.</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2740977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117. Entidades colaboradoras. </a:t>
            </a:r>
          </a:p>
        </p:txBody>
      </p:sp>
      <p:sp>
        <p:nvSpPr>
          <p:cNvPr id="3" name="Marcador de contenido 2"/>
          <p:cNvSpPr>
            <a:spLocks noGrp="1"/>
          </p:cNvSpPr>
          <p:nvPr>
            <p:ph idx="1"/>
          </p:nvPr>
        </p:nvSpPr>
        <p:spPr/>
        <p:txBody>
          <a:bodyPr>
            <a:normAutofit/>
          </a:bodyPr>
          <a:lstStyle/>
          <a:p>
            <a:r>
              <a:rPr lang="es-ES" dirty="0"/>
              <a:t>1. Las bases o normas reguladoras de las subvenciones podrán establecer que la entrega y distribución de los fondos públicos a las personas o entidades beneficiarias se efectúe a través de una </a:t>
            </a:r>
            <a:r>
              <a:rPr lang="es-ES" b="1" dirty="0"/>
              <a:t>entidad colaboradora</a:t>
            </a:r>
            <a:r>
              <a:rPr lang="es-ES" dirty="0"/>
              <a:t>. </a:t>
            </a:r>
            <a:endParaRPr lang="es-ES" dirty="0" smtClean="0"/>
          </a:p>
          <a:p>
            <a:pPr lvl="1"/>
            <a:r>
              <a:rPr lang="es-ES" dirty="0" smtClean="0"/>
              <a:t>La </a:t>
            </a:r>
            <a:r>
              <a:rPr lang="es-ES" dirty="0"/>
              <a:t>entidad colaboradora actuará en nombre y por cuenta de la entidad concedente, a los efectos relacionados con la subvención que, en ningún caso, se considerará integrante de su patrimonio.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2245479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117. Entidades colaboradoras. </a:t>
            </a:r>
          </a:p>
        </p:txBody>
      </p:sp>
      <p:sp>
        <p:nvSpPr>
          <p:cNvPr id="3" name="Marcador de contenido 2"/>
          <p:cNvSpPr>
            <a:spLocks noGrp="1"/>
          </p:cNvSpPr>
          <p:nvPr>
            <p:ph idx="1"/>
          </p:nvPr>
        </p:nvSpPr>
        <p:spPr/>
        <p:txBody>
          <a:bodyPr>
            <a:normAutofit fontScale="77500" lnSpcReduction="20000"/>
          </a:bodyPr>
          <a:lstStyle/>
          <a:p>
            <a:r>
              <a:rPr lang="es-ES" dirty="0"/>
              <a:t>2. Podrán ser consideradas entidades colaboradoras las referidas en el artículo 12 de la </a:t>
            </a:r>
            <a:r>
              <a:rPr lang="es-ES" dirty="0" smtClean="0"/>
              <a:t>LGS (</a:t>
            </a:r>
            <a:r>
              <a:rPr lang="es-ES" i="1" dirty="0" smtClean="0"/>
              <a:t>se verá más adelante</a:t>
            </a:r>
            <a:r>
              <a:rPr lang="es-ES" dirty="0" smtClean="0"/>
              <a:t>), </a:t>
            </a:r>
            <a:r>
              <a:rPr lang="es-ES" dirty="0"/>
              <a:t>y en particular</a:t>
            </a:r>
            <a:r>
              <a:rPr lang="es-ES" dirty="0" smtClean="0"/>
              <a:t>,</a:t>
            </a:r>
          </a:p>
          <a:p>
            <a:pPr lvl="1"/>
            <a:r>
              <a:rPr lang="es-ES" dirty="0" smtClean="0"/>
              <a:t>las </a:t>
            </a:r>
            <a:r>
              <a:rPr lang="es-ES" b="1" dirty="0"/>
              <a:t>entidades instrumentales </a:t>
            </a:r>
            <a:r>
              <a:rPr lang="es-ES" dirty="0"/>
              <a:t>de la Administración de la Junta de Andalucía, </a:t>
            </a:r>
            <a:endParaRPr lang="es-ES" dirty="0" smtClean="0"/>
          </a:p>
          <a:p>
            <a:pPr lvl="1"/>
            <a:r>
              <a:rPr lang="es-ES" dirty="0" smtClean="0"/>
              <a:t>las </a:t>
            </a:r>
            <a:r>
              <a:rPr lang="es-ES" b="1" dirty="0"/>
              <a:t>entidades locales </a:t>
            </a:r>
            <a:r>
              <a:rPr lang="es-ES" dirty="0"/>
              <a:t>andaluzas, </a:t>
            </a:r>
            <a:endParaRPr lang="es-ES" dirty="0" smtClean="0"/>
          </a:p>
          <a:p>
            <a:pPr lvl="1"/>
            <a:r>
              <a:rPr lang="es-ES" dirty="0" smtClean="0"/>
              <a:t>las </a:t>
            </a:r>
            <a:r>
              <a:rPr lang="es-ES" b="1" dirty="0"/>
              <a:t>fundaciones</a:t>
            </a:r>
            <a:r>
              <a:rPr lang="es-ES" dirty="0"/>
              <a:t> bajo protectorado de la Administración de la Junta de Andalucía, </a:t>
            </a:r>
            <a:endParaRPr lang="es-ES" dirty="0" smtClean="0"/>
          </a:p>
          <a:p>
            <a:pPr lvl="1"/>
            <a:r>
              <a:rPr lang="es-ES" dirty="0" smtClean="0"/>
              <a:t>las </a:t>
            </a:r>
            <a:r>
              <a:rPr lang="es-ES" b="1" dirty="0"/>
              <a:t>entidades financieras</a:t>
            </a:r>
            <a:r>
              <a:rPr lang="es-ES" dirty="0"/>
              <a:t>, así como </a:t>
            </a:r>
            <a:endParaRPr lang="es-ES" dirty="0" smtClean="0"/>
          </a:p>
          <a:p>
            <a:pPr lvl="1"/>
            <a:r>
              <a:rPr lang="es-ES" dirty="0" smtClean="0"/>
              <a:t>las </a:t>
            </a:r>
            <a:r>
              <a:rPr lang="es-ES" dirty="0"/>
              <a:t>demás </a:t>
            </a:r>
            <a:r>
              <a:rPr lang="es-ES" b="1" dirty="0"/>
              <a:t>personas jurídicas </a:t>
            </a:r>
            <a:r>
              <a:rPr lang="es-ES" dirty="0"/>
              <a:t>que reúnan las condiciones de solvencia y eficacia que se establezcan. </a:t>
            </a:r>
            <a:endParaRPr lang="es-ES" dirty="0" smtClean="0"/>
          </a:p>
          <a:p>
            <a:pPr marL="0" indent="0">
              <a:buNone/>
            </a:pPr>
            <a:r>
              <a:rPr lang="es-ES" dirty="0" smtClean="0"/>
              <a:t>Las </a:t>
            </a:r>
            <a:r>
              <a:rPr lang="es-ES" dirty="0"/>
              <a:t>entidades que ostenten la condición de entidad colaboradora no </a:t>
            </a:r>
            <a:r>
              <a:rPr lang="es-ES" dirty="0" smtClean="0"/>
              <a:t>podrán </a:t>
            </a:r>
            <a:r>
              <a:rPr lang="es-ES" dirty="0"/>
              <a:t>ser beneficiarias de subvenciones en los procedimientos cuya gestión les haya sido encomendada.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7685913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117. Entidades colaboradoras. </a:t>
            </a:r>
          </a:p>
        </p:txBody>
      </p:sp>
      <p:sp>
        <p:nvSpPr>
          <p:cNvPr id="3" name="Marcador de contenido 2"/>
          <p:cNvSpPr>
            <a:spLocks noGrp="1"/>
          </p:cNvSpPr>
          <p:nvPr>
            <p:ph idx="1"/>
          </p:nvPr>
        </p:nvSpPr>
        <p:spPr/>
        <p:txBody>
          <a:bodyPr/>
          <a:lstStyle/>
          <a:p>
            <a:r>
              <a:rPr lang="es-ES" dirty="0"/>
              <a:t>3. Además de las obligaciones previstas en el artículo 15 de la </a:t>
            </a:r>
            <a:r>
              <a:rPr lang="es-ES" dirty="0" smtClean="0"/>
              <a:t>LGS (</a:t>
            </a:r>
            <a:r>
              <a:rPr lang="es-ES" i="1" dirty="0" smtClean="0"/>
              <a:t>se verá más adelante</a:t>
            </a:r>
            <a:r>
              <a:rPr lang="es-ES" dirty="0" smtClean="0"/>
              <a:t>), </a:t>
            </a:r>
            <a:r>
              <a:rPr lang="es-ES" dirty="0"/>
              <a:t>las referidas entidades </a:t>
            </a:r>
            <a:r>
              <a:rPr lang="es-ES" b="1" dirty="0"/>
              <a:t>deberán colaborar </a:t>
            </a:r>
            <a:r>
              <a:rPr lang="es-ES" dirty="0"/>
              <a:t>en la restitución de las subvenciones otorgadas en los supuestos en que concurra </a:t>
            </a:r>
            <a:r>
              <a:rPr lang="es-ES" b="1" dirty="0"/>
              <a:t>causa de reintegro</a:t>
            </a:r>
            <a:r>
              <a:rPr lang="es-ES" dirty="0"/>
              <a:t>, en las condiciones que se establezcan.</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64120237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2) ÓRGANOS COMPETENTES PARA SU CONCESIÓN</a:t>
            </a:r>
            <a:endParaRPr lang="es-ES" dirty="0"/>
          </a:p>
        </p:txBody>
      </p:sp>
      <p:sp>
        <p:nvSpPr>
          <p:cNvPr id="3" name="Marcador de contenido 2"/>
          <p:cNvSpPr>
            <a:spLocks noGrp="1"/>
          </p:cNvSpPr>
          <p:nvPr>
            <p:ph idx="1"/>
          </p:nvPr>
        </p:nvSpPr>
        <p:spPr/>
        <p:txBody>
          <a:bodyPr/>
          <a:lstStyle/>
          <a:p>
            <a:r>
              <a:rPr lang="es-ES" dirty="0" smtClean="0"/>
              <a:t>Artículo 10 LGS</a:t>
            </a:r>
          </a:p>
          <a:p>
            <a:r>
              <a:rPr lang="es-ES" dirty="0" smtClean="0"/>
              <a:t>Artículo 10 </a:t>
            </a:r>
            <a:r>
              <a:rPr lang="es-ES" dirty="0"/>
              <a:t>TRLHJA</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41783196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10. Órganos competentes para la concesión de subvenciones.</a:t>
            </a:r>
          </a:p>
        </p:txBody>
      </p:sp>
      <p:sp>
        <p:nvSpPr>
          <p:cNvPr id="3" name="Marcador de contenido 2"/>
          <p:cNvSpPr>
            <a:spLocks noGrp="1"/>
          </p:cNvSpPr>
          <p:nvPr>
            <p:ph idx="1"/>
          </p:nvPr>
        </p:nvSpPr>
        <p:spPr/>
        <p:txBody>
          <a:bodyPr>
            <a:normAutofit/>
          </a:bodyPr>
          <a:lstStyle/>
          <a:p>
            <a:r>
              <a:rPr lang="es-ES" dirty="0"/>
              <a:t>1. Los Ministros y los Secretarios de Estado en la </a:t>
            </a:r>
            <a:r>
              <a:rPr lang="es-ES" dirty="0" smtClean="0"/>
              <a:t>AGE y </a:t>
            </a:r>
            <a:r>
              <a:rPr lang="es-ES" dirty="0"/>
              <a:t>los presidentes o directores de los organismos y las entidades públicas vinculados o dependientes de la Administración General del Estado, cualquiera que sea el régimen jurídico a que hayan de sujetar su actuación, son los órganos competentes para conceder subvenciones, en sus respectivos ámbitos, previa consignación presupuestaria para este fin.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4669576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10. Órganos competentes para la concesión de subvenciones.</a:t>
            </a:r>
          </a:p>
        </p:txBody>
      </p:sp>
      <p:sp>
        <p:nvSpPr>
          <p:cNvPr id="3" name="Marcador de contenido 2"/>
          <p:cNvSpPr>
            <a:spLocks noGrp="1"/>
          </p:cNvSpPr>
          <p:nvPr>
            <p:ph idx="1"/>
          </p:nvPr>
        </p:nvSpPr>
        <p:spPr/>
        <p:txBody>
          <a:bodyPr>
            <a:normAutofit fontScale="62500" lnSpcReduction="20000"/>
          </a:bodyPr>
          <a:lstStyle/>
          <a:p>
            <a:r>
              <a:rPr lang="es-ES" dirty="0"/>
              <a:t>2. No obstante lo dispuesto en el apartado anterior, la concesión de subvenciones de cuantía </a:t>
            </a:r>
            <a:r>
              <a:rPr lang="es-ES" b="1" dirty="0"/>
              <a:t>superior a 12 millones de euros </a:t>
            </a:r>
            <a:r>
              <a:rPr lang="es-ES" dirty="0"/>
              <a:t>requerirá la previa autorización </a:t>
            </a:r>
            <a:endParaRPr lang="es-ES" dirty="0" smtClean="0"/>
          </a:p>
          <a:p>
            <a:pPr lvl="1"/>
            <a:r>
              <a:rPr lang="es-ES" dirty="0" smtClean="0"/>
              <a:t>del </a:t>
            </a:r>
            <a:r>
              <a:rPr lang="es-ES" dirty="0"/>
              <a:t>Consejo de Ministros o, </a:t>
            </a:r>
            <a:endParaRPr lang="es-ES" dirty="0" smtClean="0"/>
          </a:p>
          <a:p>
            <a:pPr lvl="1"/>
            <a:r>
              <a:rPr lang="es-ES" dirty="0" smtClean="0"/>
              <a:t>en </a:t>
            </a:r>
            <a:r>
              <a:rPr lang="es-ES" dirty="0"/>
              <a:t>el caso de que así lo establezca la normativa reguladora de la subvención, de la Comisión Delegada del Gobierno para Asuntos Económicos. </a:t>
            </a:r>
          </a:p>
          <a:p>
            <a:pPr marL="457200" lvl="1" indent="0">
              <a:buNone/>
            </a:pPr>
            <a:r>
              <a:rPr lang="es-ES" dirty="0" smtClean="0"/>
              <a:t>En </a:t>
            </a:r>
            <a:r>
              <a:rPr lang="es-ES" dirty="0"/>
              <a:t>el caso de subvenciones concedidas en régimen de </a:t>
            </a:r>
            <a:r>
              <a:rPr lang="es-ES" u="sng" dirty="0"/>
              <a:t>concurrencia competitiva</a:t>
            </a:r>
            <a:r>
              <a:rPr lang="es-ES" dirty="0"/>
              <a:t>, la autorización a que se refiere el párrafo anterior deberá obtenerse antes de la aprobación de la convocatoria cuya cuantía supere el citado límite. </a:t>
            </a:r>
            <a:endParaRPr lang="es-ES" dirty="0" smtClean="0"/>
          </a:p>
          <a:p>
            <a:pPr marL="457200" lvl="1" indent="0">
              <a:buNone/>
            </a:pPr>
            <a:r>
              <a:rPr lang="es-ES" dirty="0" smtClean="0"/>
              <a:t>En </a:t>
            </a:r>
            <a:r>
              <a:rPr lang="es-ES" dirty="0"/>
              <a:t>el caso de convocatorias </a:t>
            </a:r>
            <a:r>
              <a:rPr lang="es-ES" dirty="0" smtClean="0"/>
              <a:t>que fijen</a:t>
            </a:r>
            <a:r>
              <a:rPr lang="es-ES" dirty="0"/>
              <a:t>, además de la cuantía total máxima, una cuantía adicional, el importe indicado en el primer párrafo de este apartado debe entenderse por referencia al </a:t>
            </a:r>
            <a:r>
              <a:rPr lang="es-ES" u="sng" dirty="0"/>
              <a:t>global</a:t>
            </a:r>
            <a:r>
              <a:rPr lang="es-ES" dirty="0"/>
              <a:t> que resulte de la cuantía máxima y la cuantía adicional prevista. Este importe global se reflejará en la propuesta de acuerdo que se someta a autorización, de forma que, una vez adoptado el acuerdo, la autorización se entenderá efectuada hasta ese </a:t>
            </a:r>
            <a:r>
              <a:rPr lang="es-ES" dirty="0" smtClean="0"/>
              <a:t>importe</a:t>
            </a:r>
            <a:r>
              <a:rPr lang="es-ES" dirty="0"/>
              <a:t>. De no reflejarse en la propuesta de acuerdo la cuantía adicional será necesario recabar nueva autorización del Consejo de Ministros. </a:t>
            </a:r>
            <a:r>
              <a:rPr lang="es-ES" b="1" u="sng" dirty="0"/>
              <a:t>La referida autorización no implicará la aprobación del gasto</a:t>
            </a:r>
            <a:r>
              <a:rPr lang="es-ES" dirty="0"/>
              <a:t>, que, en todo caso, corresponderá al órgano competente.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8777731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10. Órganos competentes para la concesión de subvenciones.</a:t>
            </a:r>
          </a:p>
        </p:txBody>
      </p:sp>
      <p:sp>
        <p:nvSpPr>
          <p:cNvPr id="3" name="Marcador de contenido 2"/>
          <p:cNvSpPr>
            <a:spLocks noGrp="1"/>
          </p:cNvSpPr>
          <p:nvPr>
            <p:ph idx="1"/>
          </p:nvPr>
        </p:nvSpPr>
        <p:spPr/>
        <p:txBody>
          <a:bodyPr/>
          <a:lstStyle/>
          <a:p>
            <a:r>
              <a:rPr lang="es-ES" dirty="0"/>
              <a:t>3. Las facultades para conceder subvenciones, a que se refiere este artículo, podrán ser objeto de </a:t>
            </a:r>
            <a:r>
              <a:rPr lang="es-ES" u="sng" dirty="0"/>
              <a:t>desconcentración</a:t>
            </a:r>
            <a:r>
              <a:rPr lang="es-ES" dirty="0"/>
              <a:t> mediante </a:t>
            </a:r>
            <a:r>
              <a:rPr lang="es-ES" u="sng" dirty="0"/>
              <a:t>real decreto </a:t>
            </a:r>
            <a:r>
              <a:rPr lang="es-ES" dirty="0"/>
              <a:t>acordado en Consejo de Ministros. </a:t>
            </a:r>
            <a:endParaRPr lang="es-ES" dirty="0" smtClean="0"/>
          </a:p>
          <a:p>
            <a:r>
              <a:rPr lang="es-ES" dirty="0" smtClean="0"/>
              <a:t>4</a:t>
            </a:r>
            <a:r>
              <a:rPr lang="es-ES" dirty="0"/>
              <a:t>. La competencia para conceder subvenciones en las </a:t>
            </a:r>
            <a:r>
              <a:rPr lang="es-ES" u="sng" dirty="0"/>
              <a:t>corporaciones locales </a:t>
            </a:r>
            <a:r>
              <a:rPr lang="es-ES" dirty="0"/>
              <a:t>corresponde a los órganos que tengan atribuidas tales funciones en la legislación de régimen local.</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40276802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3)</a:t>
            </a:r>
            <a:r>
              <a:rPr lang="es-ES" dirty="0"/>
              <a:t> </a:t>
            </a:r>
            <a:r>
              <a:rPr lang="es-ES" dirty="0" smtClean="0"/>
              <a:t>BENEFICIARIOS, REQUISITOS Y OBLIGACIONES </a:t>
            </a:r>
            <a:endParaRPr lang="es-ES" dirty="0"/>
          </a:p>
        </p:txBody>
      </p:sp>
      <p:sp>
        <p:nvSpPr>
          <p:cNvPr id="3" name="Marcador de contenido 2"/>
          <p:cNvSpPr>
            <a:spLocks noGrp="1"/>
          </p:cNvSpPr>
          <p:nvPr>
            <p:ph idx="1"/>
          </p:nvPr>
        </p:nvSpPr>
        <p:spPr/>
        <p:txBody>
          <a:bodyPr/>
          <a:lstStyle/>
          <a:p>
            <a:pPr lvl="1"/>
            <a:r>
              <a:rPr lang="es-ES" dirty="0" smtClean="0"/>
              <a:t>Artículos 11 a 16 LGS</a:t>
            </a:r>
          </a:p>
          <a:p>
            <a:pPr lvl="1"/>
            <a:r>
              <a:rPr lang="es-ES" dirty="0" smtClean="0"/>
              <a:t>Artículos 116.3 y 117.2 TRLHJA</a:t>
            </a:r>
          </a:p>
          <a:p>
            <a:pPr lvl="1"/>
            <a:r>
              <a:rPr lang="es-ES" dirty="0" smtClean="0"/>
              <a:t>Artículo18 RSJA</a:t>
            </a:r>
          </a:p>
          <a:p>
            <a:pPr lvl="1"/>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40019398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11. Beneficiarios.</a:t>
            </a:r>
          </a:p>
        </p:txBody>
      </p:sp>
      <p:sp>
        <p:nvSpPr>
          <p:cNvPr id="3" name="Marcador de contenido 2"/>
          <p:cNvSpPr>
            <a:spLocks noGrp="1"/>
          </p:cNvSpPr>
          <p:nvPr>
            <p:ph idx="1"/>
          </p:nvPr>
        </p:nvSpPr>
        <p:spPr/>
        <p:txBody>
          <a:bodyPr>
            <a:normAutofit fontScale="92500" lnSpcReduction="10000"/>
          </a:bodyPr>
          <a:lstStyle/>
          <a:p>
            <a:r>
              <a:rPr lang="es-ES" dirty="0"/>
              <a:t>1. Tendrá la consideración de beneficiario de subvenciones la </a:t>
            </a:r>
            <a:r>
              <a:rPr lang="es-ES" b="1" dirty="0"/>
              <a:t>persona</a:t>
            </a:r>
            <a:r>
              <a:rPr lang="es-ES" dirty="0"/>
              <a:t> que haya de realizar la actividad que fundamentó su otorgamiento o que se encuentre en la situación que legitima su concesión. </a:t>
            </a:r>
            <a:endParaRPr lang="es-ES" dirty="0" smtClean="0"/>
          </a:p>
          <a:p>
            <a:r>
              <a:rPr lang="es-ES" dirty="0" smtClean="0"/>
              <a:t>2</a:t>
            </a:r>
            <a:r>
              <a:rPr lang="es-ES" dirty="0"/>
              <a:t>. Cuando el beneficiario sea una </a:t>
            </a:r>
            <a:r>
              <a:rPr lang="es-ES" u="sng" dirty="0"/>
              <a:t>persona jurídica</a:t>
            </a:r>
            <a:r>
              <a:rPr lang="es-ES" dirty="0"/>
              <a:t>, y siempre que así se prevea en las bases reguladoras, los </a:t>
            </a:r>
            <a:r>
              <a:rPr lang="es-ES" u="sng" dirty="0"/>
              <a:t>miembros asociados del beneficiario </a:t>
            </a:r>
            <a:r>
              <a:rPr lang="es-ES" dirty="0"/>
              <a:t>que se comprometan a efectuar la totalidad o parte de las actividades que fundamentan la concesión de la subvención en nombre y por cuenta del primero tendrán igualmente la consideración de beneficiarios.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39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6844543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Artículo 11. Beneficiarios.</a:t>
            </a:r>
          </a:p>
        </p:txBody>
      </p:sp>
      <p:sp>
        <p:nvSpPr>
          <p:cNvPr id="3" name="Marcador de contenido 2"/>
          <p:cNvSpPr>
            <a:spLocks noGrp="1"/>
          </p:cNvSpPr>
          <p:nvPr>
            <p:ph idx="1"/>
          </p:nvPr>
        </p:nvSpPr>
        <p:spPr/>
        <p:txBody>
          <a:bodyPr>
            <a:normAutofit fontScale="70000" lnSpcReduction="20000"/>
          </a:bodyPr>
          <a:lstStyle/>
          <a:p>
            <a:r>
              <a:rPr lang="es-ES" dirty="0"/>
              <a:t>3. Cuando se prevea expresamente en las bases reguladoras, podrán acceder a la condición de beneficiario las </a:t>
            </a:r>
            <a:r>
              <a:rPr lang="es-ES" b="1" dirty="0"/>
              <a:t>agrupaciones de personas físicas o jurídicas, públicas o privadas, las comunidades de bienes o cualquier otro tipo de unidad económica o patrimonio separado que, aun careciendo de personalidad jurídica</a:t>
            </a:r>
            <a:r>
              <a:rPr lang="es-ES" dirty="0"/>
              <a:t>, puedan llevar a cabo los proyectos, actividades o comportamientos o se encuentren en la situación que motiva la concesión de la subvención. </a:t>
            </a:r>
            <a:endParaRPr lang="es-ES" dirty="0" smtClean="0"/>
          </a:p>
          <a:p>
            <a:pPr lvl="1"/>
            <a:r>
              <a:rPr lang="es-ES" dirty="0" smtClean="0"/>
              <a:t>Cuando </a:t>
            </a:r>
            <a:r>
              <a:rPr lang="es-ES" dirty="0"/>
              <a:t>se trate de agrupaciones de personas físicas o jurídicas, públicas o privadas sin personalidad, deberán hacerse </a:t>
            </a:r>
            <a:r>
              <a:rPr lang="es-ES" u="sng" dirty="0"/>
              <a:t>constar expresamente</a:t>
            </a:r>
            <a:r>
              <a:rPr lang="es-ES" dirty="0"/>
              <a:t>, tanto en la solicitud como en la resolución de concesión, los compromisos de ejecución asumidos por cada miembro de la agrupación, así como el importe de subvención a aplicar por cada uno de ellos, que tendrán igualmente la consideración de beneficiarios. En cualquier caso, deberá nombrarse un </a:t>
            </a:r>
            <a:r>
              <a:rPr lang="es-ES" u="sng" dirty="0"/>
              <a:t>representante o apoderado único </a:t>
            </a:r>
            <a:r>
              <a:rPr lang="es-ES" dirty="0"/>
              <a:t>de la agrupación, con poderes bastantes para cumplir las obligaciones que, como beneficiario, corresponden a la agrupación. No podrá disolverse la agrupación hasta que haya transcurrido el plazo de prescripción previsto en los artículos 39 (</a:t>
            </a:r>
            <a:r>
              <a:rPr lang="es-ES" i="1" dirty="0"/>
              <a:t>el derecho de la Administración a reconocer o liquidar el </a:t>
            </a:r>
            <a:r>
              <a:rPr lang="es-ES" i="1" dirty="0" smtClean="0"/>
              <a:t>reintegro</a:t>
            </a:r>
            <a:r>
              <a:rPr lang="es-ES" dirty="0" smtClean="0"/>
              <a:t>) y </a:t>
            </a:r>
            <a:r>
              <a:rPr lang="es-ES" dirty="0"/>
              <a:t>65 </a:t>
            </a:r>
            <a:r>
              <a:rPr lang="es-ES" dirty="0" smtClean="0"/>
              <a:t>(</a:t>
            </a:r>
            <a:r>
              <a:rPr lang="es-ES" i="1" dirty="0" smtClean="0"/>
              <a:t>prescripción </a:t>
            </a:r>
            <a:r>
              <a:rPr lang="es-ES" i="1" dirty="0"/>
              <a:t>de infracciones y </a:t>
            </a:r>
            <a:r>
              <a:rPr lang="es-ES" i="1" dirty="0" smtClean="0"/>
              <a:t>sanciones</a:t>
            </a:r>
            <a:r>
              <a:rPr lang="es-ES" dirty="0" smtClean="0"/>
              <a:t>) de </a:t>
            </a:r>
            <a:r>
              <a:rPr lang="es-ES" dirty="0"/>
              <a:t>esta ley</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949324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12. Entidades colaboradoras. </a:t>
            </a:r>
          </a:p>
        </p:txBody>
      </p:sp>
      <p:sp>
        <p:nvSpPr>
          <p:cNvPr id="3" name="Marcador de contenido 2"/>
          <p:cNvSpPr>
            <a:spLocks noGrp="1"/>
          </p:cNvSpPr>
          <p:nvPr>
            <p:ph idx="1"/>
          </p:nvPr>
        </p:nvSpPr>
        <p:spPr/>
        <p:txBody>
          <a:bodyPr>
            <a:normAutofit fontScale="92500" lnSpcReduction="20000"/>
          </a:bodyPr>
          <a:lstStyle/>
          <a:p>
            <a:r>
              <a:rPr lang="es-ES" dirty="0"/>
              <a:t>1. Será entidad colaboradora aquella que, actuando </a:t>
            </a:r>
            <a:r>
              <a:rPr lang="es-ES" u="sng" dirty="0"/>
              <a:t>en nombre y por cuenta del órgano</a:t>
            </a:r>
            <a:r>
              <a:rPr lang="es-ES" dirty="0"/>
              <a:t> concedente a todos los efectos relacionados con la subvención, </a:t>
            </a:r>
            <a:r>
              <a:rPr lang="es-ES" b="1" dirty="0"/>
              <a:t>entregue y distribuya los fondos públicos a los beneficiarios </a:t>
            </a:r>
            <a:r>
              <a:rPr lang="es-ES" dirty="0"/>
              <a:t>cuando así se establezca en las bases reguladoras, </a:t>
            </a:r>
            <a:r>
              <a:rPr lang="es-ES" b="1" dirty="0"/>
              <a:t>o colabore en la gestión de la subvención </a:t>
            </a:r>
            <a:r>
              <a:rPr lang="es-ES" dirty="0"/>
              <a:t>sin que se produzca la previa entrega y distribución de los fondos recibidos. Estos fondos, en ningún caso, se considerarán integrantes de su patrimonio. Igualmente tendrán esta condición los que habiendo sido denominados beneficiarios conforme a la normativa comunitaria tengan encomendadas, exclusivamente, las funciones enumeradas en el párrafo anterior.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9970552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12. Entidades colaboradoras. </a:t>
            </a:r>
          </a:p>
        </p:txBody>
      </p:sp>
      <p:sp>
        <p:nvSpPr>
          <p:cNvPr id="3" name="Marcador de contenido 2"/>
          <p:cNvSpPr>
            <a:spLocks noGrp="1"/>
          </p:cNvSpPr>
          <p:nvPr>
            <p:ph idx="1"/>
          </p:nvPr>
        </p:nvSpPr>
        <p:spPr/>
        <p:txBody>
          <a:bodyPr>
            <a:normAutofit fontScale="85000" lnSpcReduction="20000"/>
          </a:bodyPr>
          <a:lstStyle/>
          <a:p>
            <a:r>
              <a:rPr lang="es-ES" dirty="0"/>
              <a:t>2. </a:t>
            </a:r>
            <a:r>
              <a:rPr lang="es-ES" u="sng" dirty="0"/>
              <a:t>Podrán ser </a:t>
            </a:r>
            <a:r>
              <a:rPr lang="es-ES" dirty="0"/>
              <a:t>consideradas entidades colaboradoras </a:t>
            </a:r>
            <a:endParaRPr lang="es-ES" dirty="0" smtClean="0"/>
          </a:p>
          <a:p>
            <a:pPr lvl="1"/>
            <a:r>
              <a:rPr lang="es-ES" dirty="0" smtClean="0"/>
              <a:t>los </a:t>
            </a:r>
            <a:r>
              <a:rPr lang="es-ES" dirty="0"/>
              <a:t>organismos y demás entes públicos, </a:t>
            </a:r>
            <a:endParaRPr lang="es-ES" dirty="0" smtClean="0"/>
          </a:p>
          <a:p>
            <a:pPr lvl="1"/>
            <a:r>
              <a:rPr lang="es-ES" dirty="0" smtClean="0"/>
              <a:t>las </a:t>
            </a:r>
            <a:r>
              <a:rPr lang="es-ES" dirty="0"/>
              <a:t>sociedades mercantiles participadas íntegra o mayoritariamente por las Administraciones públicas, </a:t>
            </a:r>
            <a:endParaRPr lang="es-ES" dirty="0" smtClean="0"/>
          </a:p>
          <a:p>
            <a:pPr lvl="1"/>
            <a:r>
              <a:rPr lang="es-ES" dirty="0" smtClean="0"/>
              <a:t>organismos </a:t>
            </a:r>
            <a:r>
              <a:rPr lang="es-ES" dirty="0"/>
              <a:t>o entes de derecho público y </a:t>
            </a:r>
            <a:endParaRPr lang="es-ES" dirty="0" smtClean="0"/>
          </a:p>
          <a:p>
            <a:pPr lvl="1"/>
            <a:r>
              <a:rPr lang="es-ES" dirty="0" smtClean="0"/>
              <a:t>las </a:t>
            </a:r>
            <a:r>
              <a:rPr lang="es-ES" dirty="0"/>
              <a:t>asociaciones a que se refiere la disposición adicional quinta de la Ley 7/1985, de 2 de abril, Reguladora de las Bases del Régimen Local</a:t>
            </a:r>
            <a:r>
              <a:rPr lang="es-ES" dirty="0" smtClean="0"/>
              <a:t>, </a:t>
            </a:r>
            <a:r>
              <a:rPr lang="es-ES" dirty="0"/>
              <a:t>(</a:t>
            </a:r>
            <a:r>
              <a:rPr lang="es-ES" i="1" dirty="0"/>
              <a:t>asociaciones constituidas por las Entidades Locales, de ámbito estatal o autonómico, para la protección y promoción de sus intereses comunes</a:t>
            </a:r>
            <a:r>
              <a:rPr lang="es-ES" i="1" dirty="0" smtClean="0"/>
              <a:t>)</a:t>
            </a:r>
            <a:endParaRPr lang="es-ES" dirty="0" smtClean="0"/>
          </a:p>
          <a:p>
            <a:pPr lvl="1"/>
            <a:r>
              <a:rPr lang="es-ES" dirty="0" smtClean="0"/>
              <a:t>así </a:t>
            </a:r>
            <a:r>
              <a:rPr lang="es-ES" dirty="0"/>
              <a:t>como las demás personas jurídicas públicas o privadas que reúnan las condiciones de solvencia y eficacia que se establezcan. </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626927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12. Entidades colaboradoras. </a:t>
            </a:r>
          </a:p>
        </p:txBody>
      </p:sp>
      <p:sp>
        <p:nvSpPr>
          <p:cNvPr id="3" name="Marcador de contenido 2"/>
          <p:cNvSpPr>
            <a:spLocks noGrp="1"/>
          </p:cNvSpPr>
          <p:nvPr>
            <p:ph idx="1"/>
          </p:nvPr>
        </p:nvSpPr>
        <p:spPr/>
        <p:txBody>
          <a:bodyPr>
            <a:normAutofit/>
          </a:bodyPr>
          <a:lstStyle/>
          <a:p>
            <a:r>
              <a:rPr lang="es-ES" dirty="0"/>
              <a:t>3. Las </a:t>
            </a:r>
            <a:r>
              <a:rPr lang="es-ES" b="1" dirty="0" smtClean="0"/>
              <a:t>CCAA</a:t>
            </a:r>
            <a:r>
              <a:rPr lang="es-ES" dirty="0" smtClean="0"/>
              <a:t> y </a:t>
            </a:r>
            <a:r>
              <a:rPr lang="es-ES" dirty="0"/>
              <a:t>las </a:t>
            </a:r>
            <a:r>
              <a:rPr lang="es-ES" b="1" dirty="0" smtClean="0"/>
              <a:t>CCLL</a:t>
            </a:r>
            <a:r>
              <a:rPr lang="es-ES" dirty="0" smtClean="0"/>
              <a:t> podrán </a:t>
            </a:r>
            <a:r>
              <a:rPr lang="es-ES" dirty="0"/>
              <a:t>actuar como entidades colaboradoras de las subvenciones concedidas por la </a:t>
            </a:r>
            <a:r>
              <a:rPr lang="es-ES" b="1" dirty="0" smtClean="0"/>
              <a:t>AGE</a:t>
            </a:r>
            <a:r>
              <a:rPr lang="es-ES" dirty="0" smtClean="0"/>
              <a:t>, </a:t>
            </a:r>
            <a:r>
              <a:rPr lang="es-ES" dirty="0"/>
              <a:t>sus organismos públicos y demás entes que tengan que ajustar su actividad al derecho público. De igual forma, y en los mismos términos, la </a:t>
            </a:r>
            <a:r>
              <a:rPr lang="es-ES" dirty="0" smtClean="0"/>
              <a:t>AGE y </a:t>
            </a:r>
            <a:r>
              <a:rPr lang="es-ES" dirty="0"/>
              <a:t>sus organismos públicos podrán actuar como entidades colaboradoras respecto de las subvenciones concedidas por las comunidades autónomas y corporaciones locales.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5275300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13. Requisitos para obtener la condición de beneficiario o entidad colaboradora. </a:t>
            </a:r>
          </a:p>
        </p:txBody>
      </p:sp>
      <p:sp>
        <p:nvSpPr>
          <p:cNvPr id="3" name="Marcador de contenido 2"/>
          <p:cNvSpPr>
            <a:spLocks noGrp="1"/>
          </p:cNvSpPr>
          <p:nvPr>
            <p:ph idx="1"/>
          </p:nvPr>
        </p:nvSpPr>
        <p:spPr/>
        <p:txBody>
          <a:bodyPr/>
          <a:lstStyle/>
          <a:p>
            <a:r>
              <a:rPr lang="es-ES" dirty="0"/>
              <a:t>1. Podrán obtener la condición de beneficiario o entidad colaboradora las personas o entidades que se encuentren en la situación que fundamenta la concesión de la subvención o en las que concurran las circunstancias previstas en las bases reguladoras y en la convocatoria.</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790003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13. Requisitos para obtener la condición de beneficiario o entidad colaboradora. </a:t>
            </a:r>
          </a:p>
        </p:txBody>
      </p:sp>
      <p:sp>
        <p:nvSpPr>
          <p:cNvPr id="3" name="Marcador de contenido 2"/>
          <p:cNvSpPr>
            <a:spLocks noGrp="1"/>
          </p:cNvSpPr>
          <p:nvPr>
            <p:ph idx="1"/>
          </p:nvPr>
        </p:nvSpPr>
        <p:spPr/>
        <p:txBody>
          <a:bodyPr>
            <a:normAutofit fontScale="55000" lnSpcReduction="20000"/>
          </a:bodyPr>
          <a:lstStyle/>
          <a:p>
            <a:r>
              <a:rPr lang="es-ES" dirty="0"/>
              <a:t>2. No podrán obtener la condición de beneficiario o entidad colaboradora de las subvenciones reguladas en esta ley las personas o entidades en quienes concurra alguna de las circunstancias siguientes, salvo que por la naturaleza de la subvención se exceptúe por su normativa reguladora: </a:t>
            </a:r>
            <a:endParaRPr lang="es-ES" dirty="0" smtClean="0"/>
          </a:p>
          <a:p>
            <a:pPr lvl="1"/>
            <a:r>
              <a:rPr lang="es-ES" dirty="0" smtClean="0"/>
              <a:t>a</a:t>
            </a:r>
            <a:r>
              <a:rPr lang="es-ES" dirty="0"/>
              <a:t>) Haber sido condenadas mediante </a:t>
            </a:r>
            <a:r>
              <a:rPr lang="es-ES" b="1" dirty="0"/>
              <a:t>sentencia firme </a:t>
            </a:r>
            <a:r>
              <a:rPr lang="es-ES" dirty="0"/>
              <a:t>a la pena de pérdida de la posibilidad de obtener subvenciones o ayudas públicas o por delitos de prevaricación, cohecho, malversación de caudales públicos, tráfico de influencias, fraudes y exacciones ilegales o delitos urbanísticos. </a:t>
            </a:r>
            <a:endParaRPr lang="es-ES" dirty="0" smtClean="0"/>
          </a:p>
          <a:p>
            <a:pPr lvl="1"/>
            <a:r>
              <a:rPr lang="es-ES" dirty="0" smtClean="0"/>
              <a:t>b</a:t>
            </a:r>
            <a:r>
              <a:rPr lang="es-ES" dirty="0"/>
              <a:t>) Haber solicitado la declaración de </a:t>
            </a:r>
            <a:r>
              <a:rPr lang="es-ES" b="1" dirty="0"/>
              <a:t>concurso voluntario</a:t>
            </a:r>
            <a:r>
              <a:rPr lang="es-ES" dirty="0"/>
              <a:t>, haber sido declarados </a:t>
            </a:r>
            <a:r>
              <a:rPr lang="es-ES" b="1" dirty="0"/>
              <a:t>insolventes</a:t>
            </a:r>
            <a:r>
              <a:rPr lang="es-ES" dirty="0"/>
              <a:t> en cualquier procedimiento, hallarse declarados en concurso, salvo que en éste haya adquirido la eficacia un convenio, estar sujetos a intervención judicial o haber sido </a:t>
            </a:r>
            <a:r>
              <a:rPr lang="es-ES" b="1" dirty="0"/>
              <a:t>inhabilitados</a:t>
            </a:r>
            <a:r>
              <a:rPr lang="es-ES" dirty="0"/>
              <a:t> conforme a la Ley 22/2003, de 9 de julio, Concursal, sin que haya concluido el período de inhabilitación fijado en la sentencia de calificación del concurso. </a:t>
            </a:r>
            <a:endParaRPr lang="es-ES" dirty="0" smtClean="0"/>
          </a:p>
          <a:p>
            <a:pPr lvl="1"/>
            <a:r>
              <a:rPr lang="es-ES" dirty="0" smtClean="0"/>
              <a:t>c</a:t>
            </a:r>
            <a:r>
              <a:rPr lang="es-ES" dirty="0"/>
              <a:t>) Haber dado lugar, por causa de la que hubiesen sido declarados culpables, a la </a:t>
            </a:r>
            <a:r>
              <a:rPr lang="es-ES" b="1" dirty="0"/>
              <a:t>resolución firme de cualquier contrato </a:t>
            </a:r>
            <a:r>
              <a:rPr lang="es-ES" dirty="0"/>
              <a:t>celebrado con la Administración. </a:t>
            </a:r>
            <a:endParaRPr lang="es-ES" dirty="0" smtClean="0"/>
          </a:p>
          <a:p>
            <a:pPr lvl="1"/>
            <a:r>
              <a:rPr lang="es-ES" dirty="0" smtClean="0"/>
              <a:t>d</a:t>
            </a:r>
            <a:r>
              <a:rPr lang="es-ES" dirty="0"/>
              <a:t>) Estar incursa la persona física, los administradores de las sociedades mercantiles o aquellos que ostenten la representación legal de otras personas jurídicas, en alguno de los supuestos de la Ley 3/2015, de 30 de marzo, reguladora del ejercicio del alto cargo de la Administración General del Estado, de la Ley 53/1984, de 26 de diciembre, de </a:t>
            </a:r>
            <a:r>
              <a:rPr lang="es-ES" b="1" dirty="0"/>
              <a:t>incompatibilidades</a:t>
            </a:r>
            <a:r>
              <a:rPr lang="es-ES" dirty="0"/>
              <a:t> del Personal al Servicio de las Administraciones Públicas, o tratarse de cualquiera de los cargos electivos regulados en la Ley Orgánica 5/1985, de 19 de junio, del Régimen Electoral General, en los términos establecidos en la misma o en la normativa autonómica que regule estas materias.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70073094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13. Requisitos para obtener la condición de beneficiario o entidad colaboradora. </a:t>
            </a:r>
          </a:p>
        </p:txBody>
      </p:sp>
      <p:sp>
        <p:nvSpPr>
          <p:cNvPr id="3" name="Marcador de contenido 2"/>
          <p:cNvSpPr>
            <a:spLocks noGrp="1"/>
          </p:cNvSpPr>
          <p:nvPr>
            <p:ph idx="1"/>
          </p:nvPr>
        </p:nvSpPr>
        <p:spPr/>
        <p:txBody>
          <a:bodyPr>
            <a:normAutofit fontScale="62500" lnSpcReduction="20000"/>
          </a:bodyPr>
          <a:lstStyle/>
          <a:p>
            <a:pPr lvl="1"/>
            <a:r>
              <a:rPr lang="es-ES" dirty="0"/>
              <a:t>e) No hallarse al corriente en el cumplimiento de las </a:t>
            </a:r>
            <a:r>
              <a:rPr lang="es-ES" b="1" dirty="0"/>
              <a:t>obligaciones tributarias o frente a la Seguridad Social </a:t>
            </a:r>
            <a:r>
              <a:rPr lang="es-ES" dirty="0"/>
              <a:t>impuestas por las disposiciones vigentes, en la forma que se determine reglamentariamente. </a:t>
            </a:r>
          </a:p>
          <a:p>
            <a:pPr lvl="1"/>
            <a:r>
              <a:rPr lang="es-ES" dirty="0"/>
              <a:t>f) Tener la </a:t>
            </a:r>
            <a:r>
              <a:rPr lang="es-ES" b="1" dirty="0"/>
              <a:t>residencia fiscal </a:t>
            </a:r>
            <a:r>
              <a:rPr lang="es-ES" dirty="0"/>
              <a:t>en un país o territorio calificado reglamentariamente como </a:t>
            </a:r>
            <a:r>
              <a:rPr lang="es-ES" b="1" dirty="0"/>
              <a:t>paraíso fiscal</a:t>
            </a:r>
            <a:r>
              <a:rPr lang="es-ES" dirty="0"/>
              <a:t>. </a:t>
            </a:r>
          </a:p>
          <a:p>
            <a:pPr lvl="1"/>
            <a:r>
              <a:rPr lang="es-ES" dirty="0"/>
              <a:t>g) No hallarse al corriente de pago de </a:t>
            </a:r>
            <a:r>
              <a:rPr lang="es-ES" b="1" dirty="0"/>
              <a:t>obligaciones por reintegro de subvenciones </a:t>
            </a:r>
            <a:r>
              <a:rPr lang="es-ES" dirty="0"/>
              <a:t>en los términos que reglamentariamente se determinen. </a:t>
            </a:r>
          </a:p>
          <a:p>
            <a:pPr lvl="1"/>
            <a:r>
              <a:rPr lang="es-ES" dirty="0"/>
              <a:t>h) Haber sido </a:t>
            </a:r>
            <a:r>
              <a:rPr lang="es-ES" b="1" dirty="0"/>
              <a:t>sancionado mediante resolución </a:t>
            </a:r>
            <a:r>
              <a:rPr lang="es-ES" dirty="0"/>
              <a:t>firme con la pérdida de la posibilidad de obtener subvenciones conforme a ésta u otras leyes que así lo establezcan. </a:t>
            </a:r>
          </a:p>
          <a:p>
            <a:pPr lvl="1"/>
            <a:r>
              <a:rPr lang="es-ES" dirty="0"/>
              <a:t>i) No podrán acceder a la condición de beneficiarios las agrupaciones previstas en el artículo 11.3, párrafo </a:t>
            </a:r>
            <a:r>
              <a:rPr lang="es-ES" dirty="0" smtClean="0"/>
              <a:t>segundo (</a:t>
            </a:r>
            <a:r>
              <a:rPr lang="es-ES" i="1" dirty="0" smtClean="0"/>
              <a:t>agrupaciones sin personalidad jurídica</a:t>
            </a:r>
            <a:r>
              <a:rPr lang="es-ES" dirty="0" smtClean="0"/>
              <a:t>) </a:t>
            </a:r>
            <a:r>
              <a:rPr lang="es-ES" dirty="0"/>
              <a:t>cuando concurra alguna de las </a:t>
            </a:r>
            <a:r>
              <a:rPr lang="es-ES" b="1" dirty="0"/>
              <a:t>prohibiciones</a:t>
            </a:r>
            <a:r>
              <a:rPr lang="es-ES" dirty="0"/>
              <a:t> anteriores en cualquiera de sus </a:t>
            </a:r>
            <a:r>
              <a:rPr lang="es-ES" b="1" dirty="0"/>
              <a:t>miembros</a:t>
            </a:r>
            <a:r>
              <a:rPr lang="es-ES" dirty="0"/>
              <a:t>. </a:t>
            </a:r>
          </a:p>
          <a:p>
            <a:pPr lvl="1"/>
            <a:r>
              <a:rPr lang="es-ES" dirty="0"/>
              <a:t>j) Las prohibiciones de obtener subvenciones afectarán también a aquellas </a:t>
            </a:r>
            <a:r>
              <a:rPr lang="es-ES" b="1" dirty="0"/>
              <a:t>empresas</a:t>
            </a:r>
            <a:r>
              <a:rPr lang="es-ES" dirty="0"/>
              <a:t> de las que, por razón de las personas que las rigen o de otras circunstancias, pueda presumirse que son </a:t>
            </a:r>
            <a:r>
              <a:rPr lang="es-ES" b="1" dirty="0"/>
              <a:t>continuación</a:t>
            </a:r>
            <a:r>
              <a:rPr lang="es-ES" dirty="0"/>
              <a:t> o que derivan, por transformación, fusión o sucesión, de otras empresas en las que hubiesen concurrido aquéllas.</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3616728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13. Requisitos para obtener la condición de beneficiario o entidad colaboradora. </a:t>
            </a:r>
          </a:p>
        </p:txBody>
      </p:sp>
      <p:sp>
        <p:nvSpPr>
          <p:cNvPr id="3" name="Marcador de contenido 2"/>
          <p:cNvSpPr>
            <a:spLocks noGrp="1"/>
          </p:cNvSpPr>
          <p:nvPr>
            <p:ph idx="1"/>
          </p:nvPr>
        </p:nvSpPr>
        <p:spPr/>
        <p:txBody>
          <a:bodyPr>
            <a:normAutofit fontScale="77500" lnSpcReduction="20000"/>
          </a:bodyPr>
          <a:lstStyle/>
          <a:p>
            <a:r>
              <a:rPr lang="es-ES" dirty="0"/>
              <a:t>3. En ningún caso podrán obtener la condición de beneficiario o entidad colaboradora de las subvenciones reguladas en esta ley las </a:t>
            </a:r>
            <a:r>
              <a:rPr lang="es-ES" b="1" dirty="0"/>
              <a:t>asociaciones</a:t>
            </a:r>
            <a:r>
              <a:rPr lang="es-ES" dirty="0"/>
              <a:t> incursas en las causas de prohibición previstas en los apartados 5 y 6 del artículo 4 de la Ley Orgánica 1/2002, de 22 de marzo, reguladora del Derecho de Asociación. </a:t>
            </a:r>
            <a:endParaRPr lang="es-ES" dirty="0" smtClean="0"/>
          </a:p>
          <a:p>
            <a:pPr lvl="2"/>
            <a:r>
              <a:rPr lang="es-ES" i="1" dirty="0"/>
              <a:t>asociaciones que </a:t>
            </a:r>
            <a:r>
              <a:rPr lang="es-ES" i="1" dirty="0" smtClean="0"/>
              <a:t>discriminen </a:t>
            </a:r>
            <a:r>
              <a:rPr lang="es-ES" i="1" dirty="0"/>
              <a:t>por razón de nacimiento, raza, sexo, religión, opinión o cualquier otra condición o circunstancia personal o </a:t>
            </a:r>
            <a:r>
              <a:rPr lang="es-ES" i="1" dirty="0" smtClean="0"/>
              <a:t>social</a:t>
            </a:r>
          </a:p>
          <a:p>
            <a:pPr lvl="2"/>
            <a:r>
              <a:rPr lang="es-ES" i="1" dirty="0"/>
              <a:t>asociaciones que </a:t>
            </a:r>
            <a:r>
              <a:rPr lang="es-ES" i="1" dirty="0" smtClean="0"/>
              <a:t>justifiquen </a:t>
            </a:r>
            <a:r>
              <a:rPr lang="es-ES" i="1" dirty="0"/>
              <a:t>el odio o la violencia contra personas físicas o jurídicas, o enaltezcan o justifiquen por cualquier medio los delitos de terrorismo </a:t>
            </a:r>
            <a:endParaRPr lang="es-ES" i="1" dirty="0" smtClean="0"/>
          </a:p>
          <a:p>
            <a:pPr lvl="1"/>
            <a:r>
              <a:rPr lang="es-ES" dirty="0" smtClean="0"/>
              <a:t>Tampoco </a:t>
            </a:r>
            <a:r>
              <a:rPr lang="es-ES" dirty="0"/>
              <a:t>podrán obtener la condición de beneficiario o entidad colaboradora las asociaciones respecto de las que se hubiera </a:t>
            </a:r>
            <a:r>
              <a:rPr lang="es-ES" b="1" dirty="0"/>
              <a:t>suspendido el procedimiento administrativo de inscripción </a:t>
            </a:r>
            <a:r>
              <a:rPr lang="es-ES" dirty="0"/>
              <a:t>por encontrarse indicios racionales de </a:t>
            </a:r>
            <a:r>
              <a:rPr lang="es-ES" b="1" dirty="0"/>
              <a:t>ilicitud penal</a:t>
            </a:r>
            <a:r>
              <a:rPr lang="es-ES" dirty="0"/>
              <a:t>, </a:t>
            </a:r>
            <a:r>
              <a:rPr lang="es-ES" dirty="0" smtClean="0"/>
              <a:t>en </a:t>
            </a:r>
            <a:r>
              <a:rPr lang="es-ES" dirty="0"/>
              <a:t>tanto no recaiga resolución judicial firme en cuya virtud pueda practicarse la inscripción en el correspondiente registro.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6887317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14. Obligaciones de los beneficiarios.</a:t>
            </a:r>
          </a:p>
        </p:txBody>
      </p:sp>
      <p:sp>
        <p:nvSpPr>
          <p:cNvPr id="3" name="Marcador de contenido 2"/>
          <p:cNvSpPr>
            <a:spLocks noGrp="1"/>
          </p:cNvSpPr>
          <p:nvPr>
            <p:ph idx="1"/>
          </p:nvPr>
        </p:nvSpPr>
        <p:spPr/>
        <p:txBody>
          <a:bodyPr>
            <a:normAutofit fontScale="70000" lnSpcReduction="20000"/>
          </a:bodyPr>
          <a:lstStyle/>
          <a:p>
            <a:r>
              <a:rPr lang="es-ES" dirty="0"/>
              <a:t>1. Son obligaciones del beneficiario: </a:t>
            </a:r>
            <a:endParaRPr lang="es-ES" dirty="0" smtClean="0"/>
          </a:p>
          <a:p>
            <a:pPr lvl="1"/>
            <a:r>
              <a:rPr lang="es-ES" dirty="0" smtClean="0"/>
              <a:t>a</a:t>
            </a:r>
            <a:r>
              <a:rPr lang="es-ES" dirty="0"/>
              <a:t>) </a:t>
            </a:r>
            <a:r>
              <a:rPr lang="es-ES" b="1" dirty="0"/>
              <a:t>Cumplir</a:t>
            </a:r>
            <a:r>
              <a:rPr lang="es-ES" dirty="0"/>
              <a:t> el objetivo, ejecutar el proyecto, realizar la actividad o adoptar el comportamiento que fundamenta la concesión de las subvenciones. </a:t>
            </a:r>
            <a:endParaRPr lang="es-ES" dirty="0" smtClean="0"/>
          </a:p>
          <a:p>
            <a:pPr lvl="1"/>
            <a:r>
              <a:rPr lang="es-ES" dirty="0" smtClean="0"/>
              <a:t>b</a:t>
            </a:r>
            <a:r>
              <a:rPr lang="es-ES" dirty="0"/>
              <a:t>) </a:t>
            </a:r>
            <a:r>
              <a:rPr lang="es-ES" b="1" dirty="0"/>
              <a:t>Justificar</a:t>
            </a:r>
            <a:r>
              <a:rPr lang="es-ES" dirty="0"/>
              <a:t> ante el órgano concedente o la entidad colaboradora, en su caso, el cumplimiento de los requisitos y condiciones, así como la realización de la actividad y el cumplimiento de la finalidad que determinen la concesión o disfrute de la subvención. </a:t>
            </a:r>
            <a:endParaRPr lang="es-ES" dirty="0" smtClean="0"/>
          </a:p>
          <a:p>
            <a:pPr lvl="1"/>
            <a:r>
              <a:rPr lang="es-ES" dirty="0" smtClean="0"/>
              <a:t>c</a:t>
            </a:r>
            <a:r>
              <a:rPr lang="es-ES" dirty="0"/>
              <a:t>) </a:t>
            </a:r>
            <a:r>
              <a:rPr lang="es-ES" b="1" dirty="0"/>
              <a:t>Someterse a las actuaciones de comprobación</a:t>
            </a:r>
            <a:r>
              <a:rPr lang="es-ES" dirty="0"/>
              <a:t>, a efectuar por el órgano concedente o la entidad colaboradora, en su caso, así como cualesquiera otras de comprobación y control financiero que puedan realizar los órganos de control competentes, tanto nacionales como comunitarios, aportando cuanta información le sea requerida en el ejercicio de las actuaciones anteriores. </a:t>
            </a:r>
            <a:endParaRPr lang="es-ES" dirty="0" smtClean="0"/>
          </a:p>
          <a:p>
            <a:pPr lvl="1"/>
            <a:r>
              <a:rPr lang="es-ES" dirty="0" smtClean="0"/>
              <a:t>d</a:t>
            </a:r>
            <a:r>
              <a:rPr lang="es-ES" dirty="0"/>
              <a:t>) </a:t>
            </a:r>
            <a:r>
              <a:rPr lang="es-ES" b="1" dirty="0"/>
              <a:t>Comunicar</a:t>
            </a:r>
            <a:r>
              <a:rPr lang="es-ES" dirty="0"/>
              <a:t> al órgano concedente o la entidad colaboradora la obtención de </a:t>
            </a:r>
            <a:r>
              <a:rPr lang="es-ES" b="1" dirty="0"/>
              <a:t>otras subvenciones</a:t>
            </a:r>
            <a:r>
              <a:rPr lang="es-ES" dirty="0"/>
              <a:t>, ayudas, ingresos o recursos que financien las actividades subvencionadas. Esta comunicación deberá efectuarse tan pronto como se conozca y, en todo caso, con anterioridad a la justificación de la aplicación dada a los fondos percibidos.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41425333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sz="4000" dirty="0">
                <a:solidFill>
                  <a:prstClr val="black">
                    <a:lumMod val="85000"/>
                    <a:lumOff val="15000"/>
                  </a:prstClr>
                </a:solidFill>
              </a:rPr>
              <a:t>Artículo 14. Obligaciones de los beneficiarios.</a:t>
            </a:r>
            <a:endParaRPr lang="es-ES" dirty="0"/>
          </a:p>
        </p:txBody>
      </p:sp>
      <p:sp>
        <p:nvSpPr>
          <p:cNvPr id="3" name="Marcador de contenido 2"/>
          <p:cNvSpPr>
            <a:spLocks noGrp="1"/>
          </p:cNvSpPr>
          <p:nvPr>
            <p:ph idx="1"/>
          </p:nvPr>
        </p:nvSpPr>
        <p:spPr/>
        <p:txBody>
          <a:bodyPr>
            <a:normAutofit fontScale="70000" lnSpcReduction="20000"/>
          </a:bodyPr>
          <a:lstStyle/>
          <a:p>
            <a:pPr lvl="1"/>
            <a:r>
              <a:rPr lang="es-ES" dirty="0"/>
              <a:t>e) </a:t>
            </a:r>
            <a:r>
              <a:rPr lang="es-ES" b="1" dirty="0"/>
              <a:t>Acreditar</a:t>
            </a:r>
            <a:r>
              <a:rPr lang="es-ES" dirty="0"/>
              <a:t> con anterioridad a dictarse la propuesta de resolución de concesión que se halla al corriente en el </a:t>
            </a:r>
            <a:r>
              <a:rPr lang="es-ES" u="sng" dirty="0"/>
              <a:t>cumplimiento de sus obligaciones tributarias y frente a la Seguridad Social</a:t>
            </a:r>
            <a:r>
              <a:rPr lang="es-ES" dirty="0"/>
              <a:t>, en la forma que se determine </a:t>
            </a:r>
            <a:r>
              <a:rPr lang="es-ES" dirty="0" smtClean="0"/>
              <a:t>reglamentariamente. </a:t>
            </a:r>
            <a:endParaRPr lang="es-ES" dirty="0"/>
          </a:p>
          <a:p>
            <a:pPr lvl="1"/>
            <a:r>
              <a:rPr lang="es-ES" dirty="0"/>
              <a:t>f) </a:t>
            </a:r>
            <a:r>
              <a:rPr lang="es-ES" b="1" dirty="0"/>
              <a:t>Disponer de los libros </a:t>
            </a:r>
            <a:r>
              <a:rPr lang="es-ES" dirty="0"/>
              <a:t>contables, registros diligenciados y demás documentos debidamente auditados en los términos exigidos por la legislación mercantil y sectorial aplicable al beneficiario en cada caso, así como cuantos estados contables y registros específicos sean exigidos por las bases reguladoras de las subvenciones, con la finalidad de garantizar el adecuado ejercicio de las facultades de comprobación y control. </a:t>
            </a:r>
            <a:endParaRPr lang="es-ES" dirty="0" smtClean="0"/>
          </a:p>
          <a:p>
            <a:pPr lvl="1"/>
            <a:r>
              <a:rPr lang="es-ES" dirty="0" smtClean="0"/>
              <a:t>g</a:t>
            </a:r>
            <a:r>
              <a:rPr lang="es-ES" dirty="0"/>
              <a:t>) </a:t>
            </a:r>
            <a:r>
              <a:rPr lang="es-ES" b="1" dirty="0"/>
              <a:t>Conservar los documentos justificativos </a:t>
            </a:r>
            <a:r>
              <a:rPr lang="es-ES" dirty="0"/>
              <a:t>de la aplicación de los fondos recibidos, incluidos los documentos electrónicos, en tanto puedan ser objeto de las actuaciones de comprobación y control. </a:t>
            </a:r>
          </a:p>
          <a:p>
            <a:pPr lvl="1"/>
            <a:r>
              <a:rPr lang="es-ES" dirty="0"/>
              <a:t>h) </a:t>
            </a:r>
            <a:r>
              <a:rPr lang="es-ES" b="1" dirty="0"/>
              <a:t>Adoptar las medidas de difusión </a:t>
            </a:r>
            <a:r>
              <a:rPr lang="es-ES" dirty="0"/>
              <a:t>contenidas en el apartado 4 del artículo 18 de esta ley. </a:t>
            </a:r>
            <a:r>
              <a:rPr lang="es-ES" dirty="0" smtClean="0"/>
              <a:t>(</a:t>
            </a:r>
            <a:r>
              <a:rPr lang="es-ES" i="1" dirty="0" smtClean="0"/>
              <a:t>publicidad</a:t>
            </a:r>
            <a:r>
              <a:rPr lang="es-ES" dirty="0" smtClean="0"/>
              <a:t>)</a:t>
            </a:r>
            <a:endParaRPr lang="es-ES" dirty="0"/>
          </a:p>
          <a:p>
            <a:pPr lvl="1"/>
            <a:r>
              <a:rPr lang="es-ES" dirty="0"/>
              <a:t>i) Proceder al </a:t>
            </a:r>
            <a:r>
              <a:rPr lang="es-ES" b="1" dirty="0"/>
              <a:t>reintegro</a:t>
            </a:r>
            <a:r>
              <a:rPr lang="es-ES" dirty="0"/>
              <a:t> de los fondos percibidos en los supuestos contemplados en el artículo 37 de esta ley</a:t>
            </a:r>
            <a:r>
              <a:rPr lang="es-ES" dirty="0" smtClean="0"/>
              <a:t>. (</a:t>
            </a:r>
            <a:r>
              <a:rPr lang="es-ES" i="1" dirty="0" smtClean="0"/>
              <a:t>causas de reintegro</a:t>
            </a:r>
            <a:r>
              <a:rPr lang="es-ES" dirty="0" smtClean="0"/>
              <a:t>)</a:t>
            </a:r>
            <a:endParaRPr lang="es-ES" dirty="0"/>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49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9567902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14. Obligaciones de los beneficiarios.</a:t>
            </a:r>
          </a:p>
        </p:txBody>
      </p:sp>
      <p:sp>
        <p:nvSpPr>
          <p:cNvPr id="3" name="Marcador de contenido 2"/>
          <p:cNvSpPr>
            <a:spLocks noGrp="1"/>
          </p:cNvSpPr>
          <p:nvPr>
            <p:ph idx="1"/>
          </p:nvPr>
        </p:nvSpPr>
        <p:spPr/>
        <p:txBody>
          <a:bodyPr>
            <a:normAutofit/>
          </a:bodyPr>
          <a:lstStyle/>
          <a:p>
            <a:r>
              <a:rPr lang="es-ES" dirty="0"/>
              <a:t>2. La rendición de cuentas de los perceptores de subvenciones, a que se refiere el artículo 34.3 de la Ley 7/1988, de 5 de abril, de funcionamiento del Tribunal de Cuentas </a:t>
            </a:r>
            <a:r>
              <a:rPr lang="es-ES" dirty="0" smtClean="0"/>
              <a:t>(</a:t>
            </a:r>
            <a:r>
              <a:rPr lang="es-ES" i="1" dirty="0" smtClean="0"/>
              <a:t>perceptores </a:t>
            </a:r>
            <a:r>
              <a:rPr lang="es-ES" i="1" dirty="0"/>
              <a:t>o beneficiarios de ayudas con cargo a los </a:t>
            </a:r>
            <a:r>
              <a:rPr lang="es-ES" i="1" dirty="0" smtClean="0"/>
              <a:t>PGE </a:t>
            </a:r>
            <a:r>
              <a:rPr lang="es-ES" i="1" dirty="0"/>
              <a:t>o procedentes de entidades integrantes del sector </a:t>
            </a:r>
            <a:r>
              <a:rPr lang="es-ES" i="1" dirty="0" smtClean="0"/>
              <a:t>público</a:t>
            </a:r>
            <a:r>
              <a:rPr lang="es-ES" dirty="0" smtClean="0"/>
              <a:t>), </a:t>
            </a:r>
            <a:r>
              <a:rPr lang="es-ES" dirty="0"/>
              <a:t>se instrumentará a través del cumplimiento de la obligación de justificación al órgano concedente o entidad colaboradora, en su caso, de la </a:t>
            </a:r>
            <a:r>
              <a:rPr lang="es-ES" dirty="0" smtClean="0"/>
              <a:t>subvención.</a:t>
            </a:r>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7813082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15. Obligaciones de las entidades colaboradoras.</a:t>
            </a:r>
          </a:p>
        </p:txBody>
      </p:sp>
      <p:sp>
        <p:nvSpPr>
          <p:cNvPr id="3" name="Marcador de contenido 2"/>
          <p:cNvSpPr>
            <a:spLocks noGrp="1"/>
          </p:cNvSpPr>
          <p:nvPr>
            <p:ph idx="1"/>
          </p:nvPr>
        </p:nvSpPr>
        <p:spPr/>
        <p:txBody>
          <a:bodyPr>
            <a:normAutofit fontScale="70000" lnSpcReduction="20000"/>
          </a:bodyPr>
          <a:lstStyle/>
          <a:p>
            <a:r>
              <a:rPr lang="es-ES" dirty="0"/>
              <a:t>1. Son obligaciones de la entidad colaboradora: </a:t>
            </a:r>
            <a:endParaRPr lang="es-ES" dirty="0" smtClean="0"/>
          </a:p>
          <a:p>
            <a:pPr lvl="1"/>
            <a:r>
              <a:rPr lang="es-ES" dirty="0" smtClean="0"/>
              <a:t>a</a:t>
            </a:r>
            <a:r>
              <a:rPr lang="es-ES" dirty="0"/>
              <a:t>) </a:t>
            </a:r>
            <a:r>
              <a:rPr lang="es-ES" b="1" dirty="0"/>
              <a:t>Entregar</a:t>
            </a:r>
            <a:r>
              <a:rPr lang="es-ES" dirty="0"/>
              <a:t> a los beneficiarios </a:t>
            </a:r>
            <a:r>
              <a:rPr lang="es-ES" b="1" dirty="0"/>
              <a:t>los fondos </a:t>
            </a:r>
            <a:r>
              <a:rPr lang="es-ES" dirty="0"/>
              <a:t>recibidos de acuerdo con los criterios establecidos en las bases reguladoras de la subvención y en el convenio suscrito con la entidad concedente. </a:t>
            </a:r>
            <a:endParaRPr lang="es-ES" dirty="0" smtClean="0"/>
          </a:p>
          <a:p>
            <a:pPr lvl="1"/>
            <a:r>
              <a:rPr lang="es-ES" dirty="0" smtClean="0"/>
              <a:t>b</a:t>
            </a:r>
            <a:r>
              <a:rPr lang="es-ES" dirty="0"/>
              <a:t>) </a:t>
            </a:r>
            <a:r>
              <a:rPr lang="es-ES" b="1" dirty="0"/>
              <a:t>Comprobar</a:t>
            </a:r>
            <a:r>
              <a:rPr lang="es-ES" dirty="0"/>
              <a:t>, en su caso, el </a:t>
            </a:r>
            <a:r>
              <a:rPr lang="es-ES" b="1" dirty="0"/>
              <a:t>cumplimiento y efectividad </a:t>
            </a:r>
            <a:r>
              <a:rPr lang="es-ES" dirty="0"/>
              <a:t>de las condiciones o requisitos determinantes para su otorgamiento, así como la realización de la actividad y el cumplimiento de la finalidad que determinen la concesión o disfrute de la subvención. </a:t>
            </a:r>
            <a:endParaRPr lang="es-ES" dirty="0" smtClean="0"/>
          </a:p>
          <a:p>
            <a:pPr lvl="1"/>
            <a:r>
              <a:rPr lang="es-ES" dirty="0" smtClean="0"/>
              <a:t>c</a:t>
            </a:r>
            <a:r>
              <a:rPr lang="es-ES" dirty="0"/>
              <a:t>) </a:t>
            </a:r>
            <a:r>
              <a:rPr lang="es-ES" b="1" dirty="0"/>
              <a:t>Justificar</a:t>
            </a:r>
            <a:r>
              <a:rPr lang="es-ES" dirty="0"/>
              <a:t> la </a:t>
            </a:r>
            <a:r>
              <a:rPr lang="es-ES" b="1" dirty="0"/>
              <a:t>entrega de los fondos </a:t>
            </a:r>
            <a:r>
              <a:rPr lang="es-ES" dirty="0"/>
              <a:t>percibidos ante el órgano concedente de la subvención y, en su caso, entregar la justificación presentada por los beneficiarios. </a:t>
            </a:r>
            <a:endParaRPr lang="es-ES" dirty="0" smtClean="0"/>
          </a:p>
          <a:p>
            <a:pPr lvl="1"/>
            <a:r>
              <a:rPr lang="es-ES" dirty="0" smtClean="0"/>
              <a:t>d</a:t>
            </a:r>
            <a:r>
              <a:rPr lang="es-ES" dirty="0"/>
              <a:t>) </a:t>
            </a:r>
            <a:r>
              <a:rPr lang="es-ES" b="1" dirty="0"/>
              <a:t>Someterse a las actuaciones de comprobación </a:t>
            </a:r>
            <a:r>
              <a:rPr lang="es-ES" dirty="0"/>
              <a:t>que respecto de la gestión de dichos fondos pueda efectuar el órgano concedente, así como cualesquiera otras de comprobación y control financiero que puedan realizar los órganos de control competentes, tanto nacionales como comunitarios, aportando cuanta información le sea requerida en el ejercicio de las actuaciones anteriores.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47251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15. Obligaciones de las entidades colaboradoras.</a:t>
            </a:r>
          </a:p>
        </p:txBody>
      </p:sp>
      <p:sp>
        <p:nvSpPr>
          <p:cNvPr id="3" name="Marcador de contenido 2"/>
          <p:cNvSpPr>
            <a:spLocks noGrp="1"/>
          </p:cNvSpPr>
          <p:nvPr>
            <p:ph idx="1"/>
          </p:nvPr>
        </p:nvSpPr>
        <p:spPr/>
        <p:txBody>
          <a:bodyPr/>
          <a:lstStyle/>
          <a:p>
            <a:r>
              <a:rPr lang="es-ES" dirty="0"/>
              <a:t>2. Cuando la </a:t>
            </a:r>
            <a:r>
              <a:rPr lang="es-ES" b="1" dirty="0" smtClean="0"/>
              <a:t>AGE</a:t>
            </a:r>
            <a:r>
              <a:rPr lang="es-ES" dirty="0" smtClean="0"/>
              <a:t>, </a:t>
            </a:r>
            <a:r>
              <a:rPr lang="es-ES" dirty="0"/>
              <a:t>sus organismos públicos o las </a:t>
            </a:r>
            <a:r>
              <a:rPr lang="es-ES" b="1" dirty="0" smtClean="0"/>
              <a:t>CCAA</a:t>
            </a:r>
            <a:r>
              <a:rPr lang="es-ES" dirty="0" smtClean="0"/>
              <a:t> actúen </a:t>
            </a:r>
            <a:r>
              <a:rPr lang="es-ES" dirty="0"/>
              <a:t>como </a:t>
            </a:r>
            <a:r>
              <a:rPr lang="es-ES" u="sng" dirty="0"/>
              <a:t>entidades colaboradoras</a:t>
            </a:r>
            <a:r>
              <a:rPr lang="es-ES" dirty="0"/>
              <a:t>, las actuaciones de comprobación y control </a:t>
            </a:r>
            <a:r>
              <a:rPr lang="es-ES" dirty="0" smtClean="0"/>
              <a:t>se </a:t>
            </a:r>
            <a:r>
              <a:rPr lang="es-ES" dirty="0"/>
              <a:t>llevarán a cabo por los correspondientes órganos dependientes de las mismas, sin perjuicio de las competencias de los órganos de control comunitarios y de las del Tribunal de Cuentas.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779739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16. Convenios y contratos con Entidades Colaboradoras.</a:t>
            </a:r>
          </a:p>
        </p:txBody>
      </p:sp>
      <p:sp>
        <p:nvSpPr>
          <p:cNvPr id="3" name="Marcador de contenido 2"/>
          <p:cNvSpPr>
            <a:spLocks noGrp="1"/>
          </p:cNvSpPr>
          <p:nvPr>
            <p:ph idx="1"/>
          </p:nvPr>
        </p:nvSpPr>
        <p:spPr/>
        <p:txBody>
          <a:bodyPr>
            <a:normAutofit fontScale="85000" lnSpcReduction="20000"/>
          </a:bodyPr>
          <a:lstStyle/>
          <a:p>
            <a:r>
              <a:rPr lang="es-ES" dirty="0"/>
              <a:t>1. Se formalizará un </a:t>
            </a:r>
            <a:r>
              <a:rPr lang="es-ES" b="1" dirty="0"/>
              <a:t>convenio de colaboración </a:t>
            </a:r>
            <a:r>
              <a:rPr lang="es-ES" dirty="0"/>
              <a:t>entre el órgano administrativo concedente y la entidad colaboradora en el que se regularán las condiciones y obligaciones asumidas por ésta. </a:t>
            </a:r>
            <a:endParaRPr lang="es-ES" dirty="0" smtClean="0"/>
          </a:p>
          <a:p>
            <a:r>
              <a:rPr lang="es-ES" dirty="0" smtClean="0"/>
              <a:t>2</a:t>
            </a:r>
            <a:r>
              <a:rPr lang="es-ES" dirty="0"/>
              <a:t>. El convenio de colaboración </a:t>
            </a:r>
            <a:r>
              <a:rPr lang="es-ES" b="1" dirty="0"/>
              <a:t>no podrá tener un plazo de vigencia superior a cuatro años</a:t>
            </a:r>
            <a:r>
              <a:rPr lang="es-ES" dirty="0"/>
              <a:t>, si bien podrá preverse en el mismo su </a:t>
            </a:r>
            <a:r>
              <a:rPr lang="es-ES" b="1" dirty="0"/>
              <a:t>modificación</a:t>
            </a:r>
            <a:r>
              <a:rPr lang="es-ES" dirty="0"/>
              <a:t> y su </a:t>
            </a:r>
            <a:r>
              <a:rPr lang="es-ES" b="1" dirty="0"/>
              <a:t>prórroga</a:t>
            </a:r>
            <a:r>
              <a:rPr lang="es-ES" dirty="0"/>
              <a:t> por mutuo acuerdo de las partes antes de la finalización de aquél, </a:t>
            </a:r>
            <a:r>
              <a:rPr lang="es-ES" u="sng" dirty="0"/>
              <a:t>sin que la duración total de las prórrogas pueda ser superior a la vigencia del período inicial y sin que en conjunto la duración total del convenio de colaboración pueda exceder de seis años</a:t>
            </a:r>
            <a:r>
              <a:rPr lang="es-ES" dirty="0"/>
              <a:t>. No obstante, cuando la subvención tenga por objeto la </a:t>
            </a:r>
            <a:r>
              <a:rPr lang="es-ES" u="sng" dirty="0" err="1"/>
              <a:t>subsidiación</a:t>
            </a:r>
            <a:r>
              <a:rPr lang="es-ES" dirty="0"/>
              <a:t> de préstamos, la vigencia del convenio podrá prolongarse hasta la </a:t>
            </a:r>
            <a:r>
              <a:rPr lang="es-ES" u="sng" dirty="0"/>
              <a:t>total cancelación de los préstamos.</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9235657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16. Convenios y contratos con Entidades Colaboradoras.</a:t>
            </a:r>
          </a:p>
        </p:txBody>
      </p:sp>
      <p:sp>
        <p:nvSpPr>
          <p:cNvPr id="3" name="Marcador de contenido 2"/>
          <p:cNvSpPr>
            <a:spLocks noGrp="1"/>
          </p:cNvSpPr>
          <p:nvPr>
            <p:ph idx="1"/>
          </p:nvPr>
        </p:nvSpPr>
        <p:spPr/>
        <p:txBody>
          <a:bodyPr>
            <a:normAutofit fontScale="85000" lnSpcReduction="20000"/>
          </a:bodyPr>
          <a:lstStyle/>
          <a:p>
            <a:r>
              <a:rPr lang="es-ES" dirty="0"/>
              <a:t>3. El convenio de colaboración deberá contener, como mínimo, los siguientes extremos: </a:t>
            </a:r>
            <a:endParaRPr lang="es-ES" dirty="0" smtClean="0"/>
          </a:p>
          <a:p>
            <a:pPr lvl="1"/>
            <a:r>
              <a:rPr lang="es-ES" dirty="0" smtClean="0"/>
              <a:t>a</a:t>
            </a:r>
            <a:r>
              <a:rPr lang="es-ES" dirty="0"/>
              <a:t>) Definición del </a:t>
            </a:r>
            <a:r>
              <a:rPr lang="es-ES" b="1" dirty="0"/>
              <a:t>objeto</a:t>
            </a:r>
            <a:r>
              <a:rPr lang="es-ES" dirty="0"/>
              <a:t> de la colaboración y de la entidad colaboradora. </a:t>
            </a:r>
            <a:endParaRPr lang="es-ES" dirty="0" smtClean="0"/>
          </a:p>
          <a:p>
            <a:pPr lvl="1"/>
            <a:r>
              <a:rPr lang="es-ES" dirty="0" smtClean="0"/>
              <a:t>b</a:t>
            </a:r>
            <a:r>
              <a:rPr lang="es-ES" dirty="0"/>
              <a:t>) Identificación de la </a:t>
            </a:r>
            <a:r>
              <a:rPr lang="es-ES" b="1" dirty="0"/>
              <a:t>normativa</a:t>
            </a:r>
            <a:r>
              <a:rPr lang="es-ES" dirty="0"/>
              <a:t> reguladora especial de las subvenciones que van a ser gestionadas por la entidad colaboradora. </a:t>
            </a:r>
            <a:endParaRPr lang="es-ES" dirty="0" smtClean="0"/>
          </a:p>
          <a:p>
            <a:pPr lvl="1"/>
            <a:r>
              <a:rPr lang="es-ES" dirty="0" smtClean="0"/>
              <a:t>c</a:t>
            </a:r>
            <a:r>
              <a:rPr lang="es-ES" dirty="0"/>
              <a:t>) </a:t>
            </a:r>
            <a:r>
              <a:rPr lang="es-ES" b="1" dirty="0"/>
              <a:t>Plazo</a:t>
            </a:r>
            <a:r>
              <a:rPr lang="es-ES" dirty="0"/>
              <a:t> de duración del convenio de colaboración. </a:t>
            </a:r>
            <a:endParaRPr lang="es-ES" dirty="0" smtClean="0"/>
          </a:p>
          <a:p>
            <a:pPr lvl="1"/>
            <a:r>
              <a:rPr lang="es-ES" dirty="0" smtClean="0"/>
              <a:t>d</a:t>
            </a:r>
            <a:r>
              <a:rPr lang="es-ES" dirty="0"/>
              <a:t>) Medidas de </a:t>
            </a:r>
            <a:r>
              <a:rPr lang="es-ES" b="1" dirty="0"/>
              <a:t>garantía</a:t>
            </a:r>
            <a:r>
              <a:rPr lang="es-ES" dirty="0"/>
              <a:t> que sea preciso constituir a favor del órgano administrativo concedente, medios de constitución y procedimiento de cancelación. </a:t>
            </a:r>
            <a:endParaRPr lang="es-ES" dirty="0" smtClean="0"/>
          </a:p>
          <a:p>
            <a:pPr lvl="1"/>
            <a:r>
              <a:rPr lang="es-ES" dirty="0" smtClean="0"/>
              <a:t>e</a:t>
            </a:r>
            <a:r>
              <a:rPr lang="es-ES" dirty="0"/>
              <a:t>) </a:t>
            </a:r>
            <a:r>
              <a:rPr lang="es-ES" b="1" dirty="0"/>
              <a:t>Requisitos</a:t>
            </a:r>
            <a:r>
              <a:rPr lang="es-ES" dirty="0"/>
              <a:t> que debe cumplir y hacer cumplir la entidad colaboradora en las diferentes fases del procedimiento de gestión de las subvenciones. </a:t>
            </a:r>
            <a:endParaRPr lang="es-ES" dirty="0" smtClean="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3209019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16. Convenios y contratos con Entidades Colaboradoras.</a:t>
            </a:r>
          </a:p>
        </p:txBody>
      </p:sp>
      <p:sp>
        <p:nvSpPr>
          <p:cNvPr id="3" name="Marcador de contenido 2"/>
          <p:cNvSpPr>
            <a:spLocks noGrp="1"/>
          </p:cNvSpPr>
          <p:nvPr>
            <p:ph idx="1"/>
          </p:nvPr>
        </p:nvSpPr>
        <p:spPr/>
        <p:txBody>
          <a:bodyPr>
            <a:normAutofit fontScale="77500" lnSpcReduction="20000"/>
          </a:bodyPr>
          <a:lstStyle/>
          <a:p>
            <a:pPr lvl="1"/>
            <a:r>
              <a:rPr lang="es-ES" dirty="0"/>
              <a:t>f) En caso de colaboración en la distribución de los </a:t>
            </a:r>
            <a:r>
              <a:rPr lang="es-ES" b="1" dirty="0"/>
              <a:t>fondos públicos</a:t>
            </a:r>
            <a:r>
              <a:rPr lang="es-ES" dirty="0"/>
              <a:t>, determinación del </a:t>
            </a:r>
            <a:r>
              <a:rPr lang="es-ES" u="sng" dirty="0"/>
              <a:t>período de entrega de los fondos a la entidad colaboradora </a:t>
            </a:r>
            <a:r>
              <a:rPr lang="es-ES" dirty="0"/>
              <a:t>y de las condiciones de depósito de los fondos recibidos hasta su entrega posterior a los beneficiarios. </a:t>
            </a:r>
          </a:p>
          <a:p>
            <a:pPr lvl="1"/>
            <a:r>
              <a:rPr lang="es-ES" dirty="0"/>
              <a:t>g) En caso de colaboración en la distribución de los </a:t>
            </a:r>
            <a:r>
              <a:rPr lang="es-ES" b="1" dirty="0"/>
              <a:t>fondos públicos</a:t>
            </a:r>
            <a:r>
              <a:rPr lang="es-ES" dirty="0"/>
              <a:t>, </a:t>
            </a:r>
            <a:r>
              <a:rPr lang="es-ES" u="sng" dirty="0"/>
              <a:t>condiciones de entrega a los beneficiarios de las subvenciones</a:t>
            </a:r>
            <a:r>
              <a:rPr lang="es-ES" dirty="0"/>
              <a:t> concedidas por el órgano administrativo concedente. </a:t>
            </a:r>
          </a:p>
          <a:p>
            <a:pPr lvl="1"/>
            <a:r>
              <a:rPr lang="es-ES" dirty="0"/>
              <a:t>h) Forma de </a:t>
            </a:r>
            <a:r>
              <a:rPr lang="es-ES" b="1" dirty="0"/>
              <a:t>justificación</a:t>
            </a:r>
            <a:r>
              <a:rPr lang="es-ES" dirty="0"/>
              <a:t> por parte de los beneficiarios del cumplimiento de las condiciones para el otorgamiento de las subvenciones y requisitos para la verificación de la misma. </a:t>
            </a:r>
          </a:p>
          <a:p>
            <a:pPr lvl="1"/>
            <a:r>
              <a:rPr lang="es-ES" dirty="0"/>
              <a:t>i) </a:t>
            </a:r>
            <a:r>
              <a:rPr lang="es-ES" b="1" dirty="0"/>
              <a:t>Plazo y forma de la presentación de la justificación </a:t>
            </a:r>
            <a:r>
              <a:rPr lang="es-ES" dirty="0"/>
              <a:t>de las subvenciones aportada por los beneficiarios y, en caso de colaboración en la distribución de los fondos públicos, de acreditación por parte de la entidad colaboradora de la entrega de los fondos a los beneficiarios.</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55</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0087444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16. Convenios y contratos con Entidades Colaboradoras.</a:t>
            </a:r>
          </a:p>
        </p:txBody>
      </p:sp>
      <p:sp>
        <p:nvSpPr>
          <p:cNvPr id="3" name="Marcador de contenido 2"/>
          <p:cNvSpPr>
            <a:spLocks noGrp="1"/>
          </p:cNvSpPr>
          <p:nvPr>
            <p:ph idx="1"/>
          </p:nvPr>
        </p:nvSpPr>
        <p:spPr/>
        <p:txBody>
          <a:bodyPr>
            <a:normAutofit fontScale="77500" lnSpcReduction="20000"/>
          </a:bodyPr>
          <a:lstStyle/>
          <a:p>
            <a:r>
              <a:rPr lang="es-ES" dirty="0"/>
              <a:t>j) Determinación de los </a:t>
            </a:r>
            <a:r>
              <a:rPr lang="es-ES" b="1" dirty="0"/>
              <a:t>libros y registros </a:t>
            </a:r>
            <a:r>
              <a:rPr lang="es-ES" dirty="0"/>
              <a:t>contables específicos que debe llevar la entidad colaboradora para facilitar la adecuada justificación de la subvención y la comprobación del cumplimiento de las condiciones establecidas. </a:t>
            </a:r>
            <a:endParaRPr lang="es-ES" dirty="0" smtClean="0"/>
          </a:p>
          <a:p>
            <a:r>
              <a:rPr lang="es-ES" dirty="0" smtClean="0"/>
              <a:t>k</a:t>
            </a:r>
            <a:r>
              <a:rPr lang="es-ES" dirty="0"/>
              <a:t>) Obligación de </a:t>
            </a:r>
            <a:r>
              <a:rPr lang="es-ES" b="1" dirty="0"/>
              <a:t>reintegro de los fondos </a:t>
            </a:r>
            <a:r>
              <a:rPr lang="es-ES" dirty="0"/>
              <a:t>en el supuesto de incumplimiento de los requisitos y obligaciones establecidas para la concesión de la subvención y, en todo caso, en los supuestos regulados en el artículo 37 de esta ley. </a:t>
            </a:r>
            <a:r>
              <a:rPr lang="es-ES" dirty="0" smtClean="0"/>
              <a:t>(</a:t>
            </a:r>
            <a:r>
              <a:rPr lang="es-ES" i="1" dirty="0" smtClean="0"/>
              <a:t>causas de reintegro</a:t>
            </a:r>
            <a:r>
              <a:rPr lang="es-ES" dirty="0" smtClean="0"/>
              <a:t>)</a:t>
            </a:r>
          </a:p>
          <a:p>
            <a:r>
              <a:rPr lang="es-ES" dirty="0" smtClean="0"/>
              <a:t>l</a:t>
            </a:r>
            <a:r>
              <a:rPr lang="es-ES" dirty="0"/>
              <a:t>) Obligación de la entidad colaboradora de someterse a las </a:t>
            </a:r>
            <a:r>
              <a:rPr lang="es-ES" b="1" dirty="0"/>
              <a:t>actuaciones de comprobación y control </a:t>
            </a:r>
            <a:endParaRPr lang="es-ES" b="1" dirty="0" smtClean="0"/>
          </a:p>
          <a:p>
            <a:r>
              <a:rPr lang="es-ES" dirty="0" smtClean="0"/>
              <a:t>m</a:t>
            </a:r>
            <a:r>
              <a:rPr lang="es-ES" dirty="0"/>
              <a:t>) </a:t>
            </a:r>
            <a:r>
              <a:rPr lang="es-ES" b="1" dirty="0"/>
              <a:t>Compensación económica </a:t>
            </a:r>
            <a:r>
              <a:rPr lang="es-ES" dirty="0"/>
              <a:t>que en su caso se fije a favor de la entidad colaboradora.</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56</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8744511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16. Convenios y contratos con Entidades Colaboradoras.</a:t>
            </a:r>
          </a:p>
        </p:txBody>
      </p:sp>
      <p:sp>
        <p:nvSpPr>
          <p:cNvPr id="3" name="Marcador de contenido 2"/>
          <p:cNvSpPr>
            <a:spLocks noGrp="1"/>
          </p:cNvSpPr>
          <p:nvPr>
            <p:ph idx="1"/>
          </p:nvPr>
        </p:nvSpPr>
        <p:spPr/>
        <p:txBody>
          <a:bodyPr>
            <a:normAutofit fontScale="92500" lnSpcReduction="10000"/>
          </a:bodyPr>
          <a:lstStyle/>
          <a:p>
            <a:r>
              <a:rPr lang="es-ES" dirty="0"/>
              <a:t>4. Cuando las </a:t>
            </a:r>
            <a:r>
              <a:rPr lang="es-ES" b="1" dirty="0" smtClean="0"/>
              <a:t>CCAA o </a:t>
            </a:r>
            <a:r>
              <a:rPr lang="es-ES" b="1" dirty="0"/>
              <a:t>las </a:t>
            </a:r>
            <a:r>
              <a:rPr lang="es-ES" b="1" dirty="0" smtClean="0"/>
              <a:t>CCLL actúen </a:t>
            </a:r>
            <a:r>
              <a:rPr lang="es-ES" b="1" dirty="0"/>
              <a:t>como entidades colaboradoras</a:t>
            </a:r>
            <a:r>
              <a:rPr lang="es-ES" dirty="0"/>
              <a:t>, la </a:t>
            </a:r>
            <a:r>
              <a:rPr lang="es-ES" b="1" dirty="0" smtClean="0"/>
              <a:t>AGE</a:t>
            </a:r>
            <a:r>
              <a:rPr lang="es-ES" dirty="0" smtClean="0"/>
              <a:t> o </a:t>
            </a:r>
            <a:r>
              <a:rPr lang="es-ES" dirty="0"/>
              <a:t>los organismos públicos vinculados o dependientes de la misma suscribirán con aquéllas los correspondientes convenios en los que se determinen los requisitos para la distribución y entrega de los fondos, los criterios de justificación y de rendición de cuentas. De igual forma, y en los mismos términos, se procederá cuando la </a:t>
            </a:r>
            <a:r>
              <a:rPr lang="es-ES" dirty="0" smtClean="0"/>
              <a:t>AGE </a:t>
            </a:r>
            <a:r>
              <a:rPr lang="es-ES" dirty="0"/>
              <a:t>o los organismos públicos vinculados o dependientes de la misma actúen como entidades colaboradoras respecto de las subvenciones concedidas por las </a:t>
            </a:r>
            <a:r>
              <a:rPr lang="es-ES" dirty="0" smtClean="0"/>
              <a:t>CCAA o </a:t>
            </a:r>
            <a:r>
              <a:rPr lang="es-ES" dirty="0"/>
              <a:t>las </a:t>
            </a:r>
            <a:r>
              <a:rPr lang="es-ES" dirty="0" smtClean="0"/>
              <a:t>CCLL. </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57</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1079389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Artículo 16. Convenios y contratos con Entidades Colaboradoras.</a:t>
            </a:r>
          </a:p>
        </p:txBody>
      </p:sp>
      <p:sp>
        <p:nvSpPr>
          <p:cNvPr id="3" name="Marcador de contenido 2"/>
          <p:cNvSpPr>
            <a:spLocks noGrp="1"/>
          </p:cNvSpPr>
          <p:nvPr>
            <p:ph idx="1"/>
          </p:nvPr>
        </p:nvSpPr>
        <p:spPr/>
        <p:txBody>
          <a:bodyPr>
            <a:normAutofit fontScale="70000" lnSpcReduction="20000"/>
          </a:bodyPr>
          <a:lstStyle/>
          <a:p>
            <a:r>
              <a:rPr lang="es-ES" dirty="0"/>
              <a:t>5. En el supuesto de que las entidades colaboradoras sean </a:t>
            </a:r>
            <a:r>
              <a:rPr lang="es-ES" b="1" dirty="0"/>
              <a:t>personas sujetas a derecho privado </a:t>
            </a:r>
            <a:r>
              <a:rPr lang="es-ES" dirty="0"/>
              <a:t>se seleccionarán previamente mediante un procedimiento sometido a los </a:t>
            </a:r>
            <a:r>
              <a:rPr lang="es-ES" u="sng" dirty="0"/>
              <a:t>principios de publicidad, concurrencia, igualdad y no discriminación </a:t>
            </a:r>
            <a:r>
              <a:rPr lang="es-ES" dirty="0"/>
              <a:t>y la colaboración se formalizará mediante </a:t>
            </a:r>
            <a:r>
              <a:rPr lang="es-ES" b="1" dirty="0"/>
              <a:t>convenio</a:t>
            </a:r>
            <a:r>
              <a:rPr lang="es-ES" dirty="0"/>
              <a:t>. </a:t>
            </a:r>
          </a:p>
          <a:p>
            <a:r>
              <a:rPr lang="es-ES" dirty="0"/>
              <a:t>6. Cuando en virtud del objeto de la colaboración sea de aplicación plena la Ley 30/2007, de 30 de octubre, de </a:t>
            </a:r>
            <a:r>
              <a:rPr lang="es-ES" b="1" dirty="0"/>
              <a:t>Contratos del Sector Público </a:t>
            </a:r>
            <a:r>
              <a:rPr lang="es-ES" dirty="0"/>
              <a:t>la selección de las entidades colaboradoras se realizará conforme a los preceptos establecidos en dicha Ley. En este supuesto, el contrato, que incluirá necesariamente el contenido mínimo previsto </a:t>
            </a:r>
            <a:r>
              <a:rPr lang="es-ES" dirty="0" smtClean="0"/>
              <a:t>así </a:t>
            </a:r>
            <a:r>
              <a:rPr lang="es-ES" dirty="0"/>
              <a:t>como el que resulte preceptivo de acuerdo con la normativa reguladora de los contratos públicos, deberá hacer mención expresa al </a:t>
            </a:r>
            <a:r>
              <a:rPr lang="es-ES" u="sng" dirty="0"/>
              <a:t>sometimiento del contratista al resto de las obligaciones impuestas a las entidades colaboradoras por esta Ley</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58</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5328076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S" dirty="0"/>
              <a:t>TRLHJA</a:t>
            </a:r>
          </a:p>
        </p:txBody>
      </p:sp>
      <p:sp>
        <p:nvSpPr>
          <p:cNvPr id="3" name="Marcador de contenido 2"/>
          <p:cNvSpPr>
            <a:spLocks noGrp="1"/>
          </p:cNvSpPr>
          <p:nvPr>
            <p:ph idx="1"/>
          </p:nvPr>
        </p:nvSpPr>
        <p:spPr/>
        <p:txBody>
          <a:bodyPr/>
          <a:lstStyle/>
          <a:p>
            <a:r>
              <a:rPr lang="es-ES" dirty="0"/>
              <a:t>Artículo </a:t>
            </a:r>
            <a:r>
              <a:rPr lang="es-ES" dirty="0" smtClean="0"/>
              <a:t>116.3</a:t>
            </a:r>
          </a:p>
          <a:p>
            <a:pPr lvl="1"/>
            <a:r>
              <a:rPr lang="es-ES" dirty="0" smtClean="0"/>
              <a:t>Persona </a:t>
            </a:r>
            <a:r>
              <a:rPr lang="es-ES" dirty="0"/>
              <a:t>o entidad beneficiaria</a:t>
            </a:r>
            <a:r>
              <a:rPr lang="es-ES" dirty="0" smtClean="0"/>
              <a:t>.</a:t>
            </a:r>
          </a:p>
          <a:p>
            <a:r>
              <a:rPr lang="es-ES" dirty="0" smtClean="0"/>
              <a:t> Artículo </a:t>
            </a:r>
            <a:r>
              <a:rPr lang="es-ES" dirty="0"/>
              <a:t>117.2 </a:t>
            </a:r>
            <a:endParaRPr lang="es-ES" dirty="0" smtClean="0"/>
          </a:p>
          <a:p>
            <a:pPr lvl="1"/>
            <a:r>
              <a:rPr lang="es-ES" dirty="0" smtClean="0"/>
              <a:t>Entidades </a:t>
            </a:r>
            <a:r>
              <a:rPr lang="es-ES" dirty="0"/>
              <a:t>colaboradoras</a:t>
            </a:r>
          </a:p>
          <a:p>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59</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9365862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116.3</a:t>
            </a:r>
            <a:r>
              <a:rPr lang="es-ES" dirty="0"/>
              <a:t> TRLHJA</a:t>
            </a:r>
            <a:r>
              <a:rPr lang="es-ES" dirty="0" smtClean="0"/>
              <a:t> </a:t>
            </a:r>
            <a:endParaRPr lang="es-ES" dirty="0"/>
          </a:p>
        </p:txBody>
      </p:sp>
      <p:sp>
        <p:nvSpPr>
          <p:cNvPr id="3" name="Marcador de contenido 2"/>
          <p:cNvSpPr>
            <a:spLocks noGrp="1"/>
          </p:cNvSpPr>
          <p:nvPr>
            <p:ph idx="1"/>
          </p:nvPr>
        </p:nvSpPr>
        <p:spPr/>
        <p:txBody>
          <a:bodyPr>
            <a:normAutofit fontScale="92500" lnSpcReduction="20000"/>
          </a:bodyPr>
          <a:lstStyle/>
          <a:p>
            <a:r>
              <a:rPr lang="es-ES" dirty="0"/>
              <a:t>3. Sin perjuicio de las obligaciones establecidas en el artículo 14 de la </a:t>
            </a:r>
            <a:r>
              <a:rPr lang="es-ES" dirty="0" smtClean="0"/>
              <a:t>LGS, </a:t>
            </a:r>
            <a:r>
              <a:rPr lang="es-ES" dirty="0"/>
              <a:t>las personas o entidades beneficiarias de subvenciones estarán obligadas a hacer constar en toda información o publicidad que se efectúe de la actividad u objeto de la subvención que la misma está subvencionada por la </a:t>
            </a:r>
            <a:r>
              <a:rPr lang="es-ES" b="1" dirty="0"/>
              <a:t>Junta de Andalucía</a:t>
            </a:r>
            <a:r>
              <a:rPr lang="es-ES" dirty="0"/>
              <a:t>, indicando la Consejería o agencia que la ha concedido, en la forma que reglamentariamente se establezca. Asimismo, en los supuestos de subvenciones financiadas con fondos comunitarios, las personas o entidades beneficiarias deberán cumplir con las disposiciones que sobre información y publicidad se dicten por la </a:t>
            </a:r>
            <a:r>
              <a:rPr lang="es-ES" b="1" dirty="0"/>
              <a:t>Unión Europea</a:t>
            </a:r>
            <a:r>
              <a:rPr lang="es-ES" dirty="0"/>
              <a:t>.</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60</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9781755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solidFill>
                  <a:prstClr val="black">
                    <a:lumMod val="85000"/>
                    <a:lumOff val="15000"/>
                  </a:prstClr>
                </a:solidFill>
              </a:rPr>
              <a:t>117.2 </a:t>
            </a:r>
            <a:r>
              <a:rPr lang="es-ES" dirty="0">
                <a:solidFill>
                  <a:prstClr val="black">
                    <a:lumMod val="85000"/>
                    <a:lumOff val="15000"/>
                  </a:prstClr>
                </a:solidFill>
              </a:rPr>
              <a:t>TRLHJA </a:t>
            </a:r>
            <a:endParaRPr lang="es-ES" dirty="0"/>
          </a:p>
        </p:txBody>
      </p:sp>
      <p:sp>
        <p:nvSpPr>
          <p:cNvPr id="3" name="Marcador de contenido 2"/>
          <p:cNvSpPr>
            <a:spLocks noGrp="1"/>
          </p:cNvSpPr>
          <p:nvPr>
            <p:ph idx="1"/>
          </p:nvPr>
        </p:nvSpPr>
        <p:spPr/>
        <p:txBody>
          <a:bodyPr>
            <a:normAutofit fontScale="77500" lnSpcReduction="20000"/>
          </a:bodyPr>
          <a:lstStyle/>
          <a:p>
            <a:r>
              <a:rPr lang="es-ES" dirty="0"/>
              <a:t>2. Podrán ser consideradas entidades colaboradoras las referidas en el artículo 12 de la </a:t>
            </a:r>
            <a:r>
              <a:rPr lang="es-ES" dirty="0" smtClean="0"/>
              <a:t>LGS, </a:t>
            </a:r>
            <a:r>
              <a:rPr lang="es-ES" dirty="0"/>
              <a:t>y en particular, </a:t>
            </a:r>
            <a:endParaRPr lang="es-ES" dirty="0" smtClean="0"/>
          </a:p>
          <a:p>
            <a:pPr lvl="1"/>
            <a:r>
              <a:rPr lang="es-ES" dirty="0" smtClean="0"/>
              <a:t>las </a:t>
            </a:r>
            <a:r>
              <a:rPr lang="es-ES" b="1" dirty="0"/>
              <a:t>entidades instrumentales </a:t>
            </a:r>
            <a:r>
              <a:rPr lang="es-ES" dirty="0"/>
              <a:t>de la Administración de la Junta de Andalucía, </a:t>
            </a:r>
            <a:endParaRPr lang="es-ES" dirty="0" smtClean="0"/>
          </a:p>
          <a:p>
            <a:pPr lvl="1"/>
            <a:r>
              <a:rPr lang="es-ES" dirty="0" smtClean="0"/>
              <a:t>las </a:t>
            </a:r>
            <a:r>
              <a:rPr lang="es-ES" b="1" dirty="0"/>
              <a:t>entidades locales andaluzas</a:t>
            </a:r>
            <a:r>
              <a:rPr lang="es-ES" dirty="0"/>
              <a:t>, </a:t>
            </a:r>
            <a:endParaRPr lang="es-ES" dirty="0" smtClean="0"/>
          </a:p>
          <a:p>
            <a:pPr lvl="1"/>
            <a:r>
              <a:rPr lang="es-ES" dirty="0" smtClean="0"/>
              <a:t>las </a:t>
            </a:r>
            <a:r>
              <a:rPr lang="es-ES" b="1" dirty="0"/>
              <a:t>fundaciones</a:t>
            </a:r>
            <a:r>
              <a:rPr lang="es-ES" dirty="0"/>
              <a:t> bajo protectorado de la Administración de la Junta de Andalucía, </a:t>
            </a:r>
            <a:endParaRPr lang="es-ES" dirty="0" smtClean="0"/>
          </a:p>
          <a:p>
            <a:pPr lvl="1"/>
            <a:r>
              <a:rPr lang="es-ES" dirty="0" smtClean="0"/>
              <a:t>las </a:t>
            </a:r>
            <a:r>
              <a:rPr lang="es-ES" b="1" dirty="0"/>
              <a:t>entidades financieras</a:t>
            </a:r>
            <a:r>
              <a:rPr lang="es-ES" dirty="0"/>
              <a:t>, </a:t>
            </a:r>
            <a:endParaRPr lang="es-ES" dirty="0" smtClean="0"/>
          </a:p>
          <a:p>
            <a:pPr lvl="1"/>
            <a:r>
              <a:rPr lang="es-ES" dirty="0" smtClean="0"/>
              <a:t>así </a:t>
            </a:r>
            <a:r>
              <a:rPr lang="es-ES" dirty="0"/>
              <a:t>como las </a:t>
            </a:r>
            <a:r>
              <a:rPr lang="es-ES" b="1" dirty="0"/>
              <a:t>demás personas jurídicas </a:t>
            </a:r>
            <a:r>
              <a:rPr lang="es-ES" dirty="0"/>
              <a:t>que reúnan las condiciones de solvencia y eficacia que se establezcan. </a:t>
            </a:r>
            <a:endParaRPr lang="es-ES" dirty="0" smtClean="0"/>
          </a:p>
          <a:p>
            <a:r>
              <a:rPr lang="es-ES" dirty="0" smtClean="0"/>
              <a:t>Las </a:t>
            </a:r>
            <a:r>
              <a:rPr lang="es-ES" dirty="0"/>
              <a:t>entidades que ostenten la condición de entidad colaboradora no </a:t>
            </a:r>
            <a:r>
              <a:rPr lang="es-ES" dirty="0" smtClean="0"/>
              <a:t>podrán </a:t>
            </a:r>
            <a:r>
              <a:rPr lang="es-ES" dirty="0"/>
              <a:t>ser beneficiarias de subvenciones en los procedimientos cuya gestión les haya sido encomendada.</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61</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5568549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smtClean="0"/>
              <a:t>RSJA</a:t>
            </a:r>
            <a:endParaRPr lang="es-ES" dirty="0"/>
          </a:p>
        </p:txBody>
      </p:sp>
      <p:sp>
        <p:nvSpPr>
          <p:cNvPr id="3" name="Marcador de contenido 2"/>
          <p:cNvSpPr>
            <a:spLocks noGrp="1"/>
          </p:cNvSpPr>
          <p:nvPr>
            <p:ph idx="1"/>
          </p:nvPr>
        </p:nvSpPr>
        <p:spPr/>
        <p:txBody>
          <a:bodyPr/>
          <a:lstStyle/>
          <a:p>
            <a:r>
              <a:rPr lang="es-ES" dirty="0" smtClean="0"/>
              <a:t>Artículo 18</a:t>
            </a:r>
            <a:endParaRPr lang="es-ES" dirty="0"/>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62</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2443753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smtClean="0"/>
              <a:t>18. Obligaciones </a:t>
            </a:r>
            <a:r>
              <a:rPr lang="es-ES" dirty="0"/>
              <a:t>de las personas beneficiarias</a:t>
            </a:r>
          </a:p>
        </p:txBody>
      </p:sp>
      <p:sp>
        <p:nvSpPr>
          <p:cNvPr id="3" name="Marcador de contenido 2"/>
          <p:cNvSpPr>
            <a:spLocks noGrp="1"/>
          </p:cNvSpPr>
          <p:nvPr>
            <p:ph idx="1"/>
          </p:nvPr>
        </p:nvSpPr>
        <p:spPr/>
        <p:txBody>
          <a:bodyPr>
            <a:normAutofit lnSpcReduction="10000"/>
          </a:bodyPr>
          <a:lstStyle/>
          <a:p>
            <a:r>
              <a:rPr lang="es-ES" dirty="0"/>
              <a:t>1. Las </a:t>
            </a:r>
            <a:r>
              <a:rPr lang="es-ES" b="1" dirty="0"/>
              <a:t>bases reguladoras</a:t>
            </a:r>
            <a:r>
              <a:rPr lang="es-ES" dirty="0"/>
              <a:t>, teniendo en cuenta las circunstancias de aplicación a cada caso, </a:t>
            </a:r>
            <a:r>
              <a:rPr lang="es-ES" b="1" u="sng" dirty="0"/>
              <a:t>deberán</a:t>
            </a:r>
            <a:r>
              <a:rPr lang="es-ES" dirty="0"/>
              <a:t> relacionar las </a:t>
            </a:r>
            <a:r>
              <a:rPr lang="es-ES" u="sng" dirty="0"/>
              <a:t>obligaciones de las personas beneficiarias </a:t>
            </a:r>
            <a:r>
              <a:rPr lang="es-ES" dirty="0"/>
              <a:t>establecidas en </a:t>
            </a:r>
            <a:r>
              <a:rPr lang="es-ES" dirty="0" smtClean="0"/>
              <a:t>la LGS, </a:t>
            </a:r>
            <a:r>
              <a:rPr lang="es-ES" dirty="0"/>
              <a:t>en </a:t>
            </a:r>
            <a:r>
              <a:rPr lang="es-ES" dirty="0" smtClean="0"/>
              <a:t>el TRLHJA y </a:t>
            </a:r>
            <a:r>
              <a:rPr lang="es-ES" dirty="0"/>
              <a:t>las que en su caso se establezcan en las propias bases reguladoras o en aquellas otras normas que sean de aplicación. </a:t>
            </a:r>
            <a:endParaRPr lang="es-ES" dirty="0" smtClean="0"/>
          </a:p>
          <a:p>
            <a:pPr lvl="1"/>
            <a:r>
              <a:rPr lang="es-ES" dirty="0" smtClean="0"/>
              <a:t>Las </a:t>
            </a:r>
            <a:r>
              <a:rPr lang="es-ES" dirty="0"/>
              <a:t>mencionadas bases deberán incluir la determinación, en su caso, de cuantos </a:t>
            </a:r>
            <a:r>
              <a:rPr lang="es-ES" u="sng" dirty="0"/>
              <a:t>estados contables y registros específicos </a:t>
            </a:r>
            <a:r>
              <a:rPr lang="es-ES" dirty="0"/>
              <a:t>fuesen exigibles para garantizar el adecuado ejercicio de la facultad de </a:t>
            </a:r>
            <a:r>
              <a:rPr lang="es-ES" u="sng" dirty="0"/>
              <a:t>comprobación y control </a:t>
            </a:r>
            <a:r>
              <a:rPr lang="es-ES" dirty="0"/>
              <a:t>de la subvención.</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63</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1479688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s-ES" dirty="0"/>
              <a:t>18. Obligaciones de las personas beneficiarias</a:t>
            </a:r>
          </a:p>
        </p:txBody>
      </p:sp>
      <p:sp>
        <p:nvSpPr>
          <p:cNvPr id="3" name="Marcador de contenido 2"/>
          <p:cNvSpPr>
            <a:spLocks noGrp="1"/>
          </p:cNvSpPr>
          <p:nvPr>
            <p:ph idx="1"/>
          </p:nvPr>
        </p:nvSpPr>
        <p:spPr/>
        <p:txBody>
          <a:bodyPr>
            <a:normAutofit/>
          </a:bodyPr>
          <a:lstStyle/>
          <a:p>
            <a:r>
              <a:rPr lang="es-ES" dirty="0"/>
              <a:t>2. Asimismo, de conformidad con lo previsto en el </a:t>
            </a:r>
            <a:r>
              <a:rPr lang="es-ES" dirty="0" smtClean="0"/>
              <a:t>TRLHJA, </a:t>
            </a:r>
            <a:r>
              <a:rPr lang="es-ES" dirty="0"/>
              <a:t>las </a:t>
            </a:r>
            <a:r>
              <a:rPr lang="es-ES" b="1" dirty="0"/>
              <a:t>bases reguladoras </a:t>
            </a:r>
            <a:r>
              <a:rPr lang="es-ES" dirty="0"/>
              <a:t>de cada subvención </a:t>
            </a:r>
            <a:r>
              <a:rPr lang="es-ES" b="1" u="sng" dirty="0"/>
              <a:t>podrán</a:t>
            </a:r>
            <a:r>
              <a:rPr lang="es-ES" dirty="0"/>
              <a:t> establecer, de manera justificada, la obligación de acreditar, antes de proponerse el pago, que las personas beneficiarias se hallan </a:t>
            </a:r>
            <a:r>
              <a:rPr lang="es-ES" u="sng" dirty="0"/>
              <a:t>al corriente en el cumplimiento de sus obligaciones tributarias y frente a la Seguridad Social así como que no son deudores de la Junta de Andalucía </a:t>
            </a:r>
            <a:r>
              <a:rPr lang="es-ES" dirty="0"/>
              <a:t>por cualquier otro ingreso de derecho público.</a:t>
            </a:r>
          </a:p>
        </p:txBody>
      </p:sp>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64</a:t>
            </a:fld>
            <a:endParaRPr lang="en-US" dirty="0">
              <a:solidFill>
                <a:prstClr val="black">
                  <a:lumMod val="75000"/>
                  <a:lumOff val="25000"/>
                </a:prstClr>
              </a:solidFill>
            </a:endParaRPr>
          </a:p>
        </p:txBody>
      </p:sp>
      <p:pic>
        <p:nvPicPr>
          <p:cNvPr id="5" name="Imagen 4"/>
          <p:cNvPicPr>
            <a:picLocks noChangeAspect="1"/>
          </p:cNvPicPr>
          <p:nvPr/>
        </p:nvPicPr>
        <p:blipFill>
          <a:blip r:embed="rId2"/>
          <a:stretch>
            <a:fillRect/>
          </a:stretch>
        </p:blipFill>
        <p:spPr>
          <a:xfrm>
            <a:off x="10152611" y="5029786"/>
            <a:ext cx="1485900" cy="1485900"/>
          </a:xfrm>
          <a:prstGeom prst="rect">
            <a:avLst/>
          </a:prstGeom>
        </p:spPr>
      </p:pic>
    </p:spTree>
    <p:extLst>
      <p:ext uri="{BB962C8B-B14F-4D97-AF65-F5344CB8AC3E}">
        <p14:creationId xmlns:p14="http://schemas.microsoft.com/office/powerpoint/2010/main" val="310510802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pPr algn="ctr"/>
            <a:r>
              <a:rPr lang="pt-BR" dirty="0"/>
              <a:t>TEMA </a:t>
            </a:r>
            <a:r>
              <a:rPr lang="pt-BR" dirty="0" smtClean="0"/>
              <a:t>23</a:t>
            </a:r>
            <a:r>
              <a:rPr lang="pt-BR" dirty="0"/>
              <a:t/>
            </a:r>
            <a:br>
              <a:rPr lang="pt-BR" dirty="0"/>
            </a:br>
            <a:r>
              <a:rPr lang="pt-BR" dirty="0"/>
              <a:t>ADMINISTRATIVOS JUNTA ANDALUCÍA</a:t>
            </a:r>
            <a:endParaRPr lang="es-ES" dirty="0"/>
          </a:p>
        </p:txBody>
      </p:sp>
      <p:pic>
        <p:nvPicPr>
          <p:cNvPr id="5" name="Marcador de contenido 4"/>
          <p:cNvPicPr>
            <a:picLocks noGrp="1" noChangeAspect="1"/>
          </p:cNvPicPr>
          <p:nvPr>
            <p:ph idx="1"/>
          </p:nvPr>
        </p:nvPicPr>
        <p:blipFill>
          <a:blip r:embed="rId2"/>
          <a:stretch>
            <a:fillRect/>
          </a:stretch>
        </p:blipFill>
        <p:spPr>
          <a:xfrm>
            <a:off x="4289367" y="2262924"/>
            <a:ext cx="2882654" cy="2882654"/>
          </a:xfrm>
          <a:prstGeom prst="rect">
            <a:avLst/>
          </a:prstGeom>
        </p:spPr>
      </p:pic>
      <p:sp>
        <p:nvSpPr>
          <p:cNvPr id="4" name="Marcador de número de diapositiva 3"/>
          <p:cNvSpPr>
            <a:spLocks noGrp="1"/>
          </p:cNvSpPr>
          <p:nvPr>
            <p:ph type="sldNum" sz="quarter" idx="12"/>
          </p:nvPr>
        </p:nvSpPr>
        <p:spPr/>
        <p:txBody>
          <a:bodyPr/>
          <a:lstStyle/>
          <a:p>
            <a:fld id="{E97799C9-84D9-46D2-A11E-BCF8A720529D}" type="slidenum">
              <a:rPr lang="en-US" smtClean="0">
                <a:solidFill>
                  <a:prstClr val="black">
                    <a:lumMod val="75000"/>
                    <a:lumOff val="25000"/>
                  </a:prstClr>
                </a:solidFill>
              </a:rPr>
              <a:pPr/>
              <a:t>65</a:t>
            </a:fld>
            <a:endParaRPr lang="en-US" dirty="0">
              <a:solidFill>
                <a:prstClr val="black">
                  <a:lumMod val="75000"/>
                  <a:lumOff val="25000"/>
                </a:prstClr>
              </a:solidFill>
            </a:endParaRPr>
          </a:p>
        </p:txBody>
      </p:sp>
      <p:sp>
        <p:nvSpPr>
          <p:cNvPr id="6" name="CuadroTexto 5"/>
          <p:cNvSpPr txBox="1"/>
          <p:nvPr/>
        </p:nvSpPr>
        <p:spPr>
          <a:xfrm>
            <a:off x="3627574" y="4769201"/>
            <a:ext cx="4206240" cy="923330"/>
          </a:xfrm>
          <a:prstGeom prst="rect">
            <a:avLst/>
          </a:prstGeom>
          <a:noFill/>
        </p:spPr>
        <p:txBody>
          <a:bodyPr wrap="square" rtlCol="0">
            <a:spAutoFit/>
          </a:bodyPr>
          <a:lstStyle/>
          <a:p>
            <a:pPr algn="ctr"/>
            <a:r>
              <a:rPr lang="es-ES" b="1" dirty="0" smtClean="0"/>
              <a:t>Carlos Girón Teso</a:t>
            </a:r>
          </a:p>
          <a:p>
            <a:pPr algn="ctr"/>
            <a:r>
              <a:rPr lang="es-ES" i="1" dirty="0" smtClean="0">
                <a:hlinkClick r:id="rId3"/>
              </a:rPr>
              <a:t>carlosgironteso@edicionesehs.com</a:t>
            </a:r>
            <a:endParaRPr lang="es-ES" i="1" dirty="0" smtClean="0"/>
          </a:p>
          <a:p>
            <a:pPr algn="ctr"/>
            <a:r>
              <a:rPr lang="es-ES" dirty="0" smtClean="0"/>
              <a:t>Septiembre 2023</a:t>
            </a:r>
            <a:endParaRPr lang="es-ES" dirty="0"/>
          </a:p>
        </p:txBody>
      </p:sp>
    </p:spTree>
    <p:extLst>
      <p:ext uri="{BB962C8B-B14F-4D97-AF65-F5344CB8AC3E}">
        <p14:creationId xmlns:p14="http://schemas.microsoft.com/office/powerpoint/2010/main" val="39217821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ánico">
  <a:themeElements>
    <a:clrScheme name="Rojo">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gá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256</TotalTime>
  <Words>7018</Words>
  <Application>Microsoft Office PowerPoint</Application>
  <PresentationFormat>Panorámica</PresentationFormat>
  <Paragraphs>351</Paragraphs>
  <Slides>65</Slides>
  <Notes>1</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65</vt:i4>
      </vt:variant>
    </vt:vector>
  </HeadingPairs>
  <TitlesOfParts>
    <vt:vector size="69" baseType="lpstr">
      <vt:lpstr>Arial</vt:lpstr>
      <vt:lpstr>Calibri</vt:lpstr>
      <vt:lpstr>Century Gothic</vt:lpstr>
      <vt:lpstr>Orgánico</vt:lpstr>
      <vt:lpstr>TEMA 21 ADMINISTRATIVOS JUNTA ANDALUCÍA</vt:lpstr>
      <vt:lpstr>NORMATIVA</vt:lpstr>
      <vt:lpstr>DESARROLLO DEL TEMA</vt:lpstr>
      <vt:lpstr>1) LAS SUBVENCIONES DE LA COMUNIDAD AUTÓNOMA DE ANDALUCÍA: CONCEPTO, CLASES Y RÉGIMEN JURÍDICO </vt:lpstr>
      <vt:lpstr>Presentación de PowerPoint</vt:lpstr>
      <vt:lpstr>Artículo 1. Objeto. </vt:lpstr>
      <vt:lpstr>Artículo 2. Concepto de subvención.</vt:lpstr>
      <vt:lpstr>Artículo 2. Concepto de subvención.</vt:lpstr>
      <vt:lpstr>Artículo 2. Concepto de subvención.</vt:lpstr>
      <vt:lpstr>Artículo 2. Concepto de subvención.</vt:lpstr>
      <vt:lpstr>Artículo 3. Ámbito de aplicación subjetivo</vt:lpstr>
      <vt:lpstr>Artículo 3. Ámbito de aplicación subjetivo</vt:lpstr>
      <vt:lpstr>Artículo 4. Exclusiones del ámbito de aplicación de la ley. </vt:lpstr>
      <vt:lpstr>Artículo 5. Régimen jurídico de las subvenciones</vt:lpstr>
      <vt:lpstr>Artículo 6. Régimen jurídico de las subvenciones financiadas con cargo a fondos de la UE. </vt:lpstr>
      <vt:lpstr>Presentación de PowerPoint</vt:lpstr>
      <vt:lpstr>Artículo 2 RSJA</vt:lpstr>
      <vt:lpstr>SUBVENCIONES REGLADAS</vt:lpstr>
      <vt:lpstr>SUBVENCIONES DE CONCESIÓN DIRECTA</vt:lpstr>
      <vt:lpstr>Presentación de PowerPoint</vt:lpstr>
      <vt:lpstr>Artículo 113. Régimen jurídico</vt:lpstr>
      <vt:lpstr>Artículo 113. Régimen jurídico</vt:lpstr>
      <vt:lpstr>Artículo 113. Régimen jurídico</vt:lpstr>
      <vt:lpstr>Artículo 113. Régimen jurídico</vt:lpstr>
      <vt:lpstr>Artículo 114. Principios generales. </vt:lpstr>
      <vt:lpstr>Artículo 115. Órganos competentes. </vt:lpstr>
      <vt:lpstr>Artículo 116. Persona o entidad beneficiaria. </vt:lpstr>
      <vt:lpstr>Artículo 116. Persona o entidad beneficiaria. </vt:lpstr>
      <vt:lpstr>Artículo 116. Persona o entidad beneficiaria. </vt:lpstr>
      <vt:lpstr>Artículo 116. Persona o entidad beneficiaria. </vt:lpstr>
      <vt:lpstr>Artículo 117. Entidades colaboradoras. </vt:lpstr>
      <vt:lpstr>Artículo 117. Entidades colaboradoras. </vt:lpstr>
      <vt:lpstr>Artículo 117. Entidades colaboradoras. </vt:lpstr>
      <vt:lpstr>2) ÓRGANOS COMPETENTES PARA SU CONCESIÓN</vt:lpstr>
      <vt:lpstr>Artículo 10. Órganos competentes para la concesión de subvenciones.</vt:lpstr>
      <vt:lpstr>Artículo 10. Órganos competentes para la concesión de subvenciones.</vt:lpstr>
      <vt:lpstr>Artículo 10. Órganos competentes para la concesión de subvenciones.</vt:lpstr>
      <vt:lpstr>3) BENEFICIARIOS, REQUISITOS Y OBLIGACIONES </vt:lpstr>
      <vt:lpstr>Artículo 11. Beneficiarios.</vt:lpstr>
      <vt:lpstr>Artículo 11. Beneficiarios.</vt:lpstr>
      <vt:lpstr>Artículo 12. Entidades colaboradoras. </vt:lpstr>
      <vt:lpstr>Artículo 12. Entidades colaboradoras. </vt:lpstr>
      <vt:lpstr>Artículo 12. Entidades colaboradoras. </vt:lpstr>
      <vt:lpstr>Artículo 13. Requisitos para obtener la condición de beneficiario o entidad colaboradora. </vt:lpstr>
      <vt:lpstr>Artículo 13. Requisitos para obtener la condición de beneficiario o entidad colaboradora. </vt:lpstr>
      <vt:lpstr>Artículo 13. Requisitos para obtener la condición de beneficiario o entidad colaboradora. </vt:lpstr>
      <vt:lpstr>Artículo 13. Requisitos para obtener la condición de beneficiario o entidad colaboradora. </vt:lpstr>
      <vt:lpstr>Artículo 14. Obligaciones de los beneficiarios.</vt:lpstr>
      <vt:lpstr>Artículo 14. Obligaciones de los beneficiarios.</vt:lpstr>
      <vt:lpstr>Artículo 14. Obligaciones de los beneficiarios.</vt:lpstr>
      <vt:lpstr>Artículo 15. Obligaciones de las entidades colaboradoras.</vt:lpstr>
      <vt:lpstr>Artículo 15. Obligaciones de las entidades colaboradoras.</vt:lpstr>
      <vt:lpstr>Artículo 16. Convenios y contratos con Entidades Colaboradoras.</vt:lpstr>
      <vt:lpstr>Artículo 16. Convenios y contratos con Entidades Colaboradoras.</vt:lpstr>
      <vt:lpstr>Artículo 16. Convenios y contratos con Entidades Colaboradoras.</vt:lpstr>
      <vt:lpstr>Artículo 16. Convenios y contratos con Entidades Colaboradoras.</vt:lpstr>
      <vt:lpstr>Artículo 16. Convenios y contratos con Entidades Colaboradoras.</vt:lpstr>
      <vt:lpstr>Artículo 16. Convenios y contratos con Entidades Colaboradoras.</vt:lpstr>
      <vt:lpstr>TRLHJA</vt:lpstr>
      <vt:lpstr>116.3 TRLHJA </vt:lpstr>
      <vt:lpstr>117.2 TRLHJA </vt:lpstr>
      <vt:lpstr>RSJA</vt:lpstr>
      <vt:lpstr>18. Obligaciones de las personas beneficiarias</vt:lpstr>
      <vt:lpstr>18. Obligaciones de las personas beneficiarias</vt:lpstr>
      <vt:lpstr>TEMA 23 ADMINISTRATIVOS JUNTA ANDALUCÍA</vt:lpstr>
    </vt:vector>
  </TitlesOfParts>
  <Company>Comunidad de Madrid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22 ADMINISTRATIVOS JUNTA ANDALUCÍA</dc:title>
  <dc:creator>GIRON TESO, CARLOS</dc:creator>
  <cp:lastModifiedBy>GIRON TESO, CARLOS</cp:lastModifiedBy>
  <cp:revision>46</cp:revision>
  <dcterms:created xsi:type="dcterms:W3CDTF">2023-09-05T08:24:08Z</dcterms:created>
  <dcterms:modified xsi:type="dcterms:W3CDTF">2023-09-18T12:50:54Z</dcterms:modified>
</cp:coreProperties>
</file>