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83"/>
  </p:notesMasterIdLst>
  <p:sldIdLst>
    <p:sldId id="257" r:id="rId2"/>
    <p:sldId id="258" r:id="rId3"/>
    <p:sldId id="259" r:id="rId4"/>
    <p:sldId id="28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 id="283" r:id="rId23"/>
    <p:sldId id="277" r:id="rId24"/>
    <p:sldId id="284" r:id="rId25"/>
    <p:sldId id="278" r:id="rId26"/>
    <p:sldId id="285" r:id="rId27"/>
    <p:sldId id="279" r:id="rId28"/>
    <p:sldId id="286" r:id="rId29"/>
    <p:sldId id="280" r:id="rId30"/>
    <p:sldId id="281" r:id="rId31"/>
    <p:sldId id="287" r:id="rId32"/>
    <p:sldId id="282" r:id="rId33"/>
    <p:sldId id="288" r:id="rId34"/>
    <p:sldId id="291" r:id="rId35"/>
    <p:sldId id="292" r:id="rId36"/>
    <p:sldId id="293" r:id="rId37"/>
    <p:sldId id="294" r:id="rId38"/>
    <p:sldId id="295" r:id="rId39"/>
    <p:sldId id="296" r:id="rId40"/>
    <p:sldId id="297" r:id="rId41"/>
    <p:sldId id="298" r:id="rId42"/>
    <p:sldId id="299" r:id="rId43"/>
    <p:sldId id="300" r:id="rId44"/>
    <p:sldId id="301" r:id="rId45"/>
    <p:sldId id="305" r:id="rId46"/>
    <p:sldId id="302" r:id="rId47"/>
    <p:sldId id="303" r:id="rId48"/>
    <p:sldId id="304" r:id="rId49"/>
    <p:sldId id="306"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40" r:id="rId8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6BBD9-FABF-4D8E-87E8-0FE1FFD10025}" type="datetimeFigureOut">
              <a:rPr lang="es-ES" smtClean="0"/>
              <a:t>26/09/2023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BD8C6-CD33-4904-8093-0F9452B0952A}" type="slidenum">
              <a:rPr lang="es-ES" smtClean="0"/>
              <a:t>‹Nº›</a:t>
            </a:fld>
            <a:endParaRPr lang="es-ES"/>
          </a:p>
        </p:txBody>
      </p:sp>
    </p:spTree>
    <p:extLst>
      <p:ext uri="{BB962C8B-B14F-4D97-AF65-F5344CB8AC3E}">
        <p14:creationId xmlns:p14="http://schemas.microsoft.com/office/powerpoint/2010/main" val="2672347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66981C-FB4D-4C9C-8E2F-511D79F09A78}"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82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Rectangle 7"/>
          <p:cNvSpPr/>
          <p:nvPr/>
        </p:nvSpPr>
        <p:spPr>
          <a:xfrm>
            <a:off x="-6843" y="3887812"/>
            <a:ext cx="1219566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75488" y="2166364"/>
            <a:ext cx="11247120" cy="1739347"/>
          </a:xfrm>
        </p:spPr>
        <p:txBody>
          <a:bodyPr tIns="45720" bIns="45720" anchor="ctr">
            <a:normAutofit/>
          </a:bodyPr>
          <a:lstStyle>
            <a:lvl1pPr algn="ctr">
              <a:lnSpc>
                <a:spcPct val="80000"/>
              </a:lnSpc>
              <a:defRPr sz="6000" spc="150" baseline="0">
                <a:solidFill>
                  <a:schemeClr val="bg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47472" y="3913632"/>
            <a:ext cx="11506200" cy="457200"/>
          </a:xfrm>
        </p:spPr>
        <p:txBody>
          <a:bodyPr>
            <a:normAutofit/>
          </a:bodyPr>
          <a:lstStyle>
            <a:lvl1pPr marL="0" indent="0" algn="ctr">
              <a:spcBef>
                <a:spcPts val="0"/>
              </a:spcBef>
              <a:spcAft>
                <a:spcPts val="0"/>
              </a:spcAft>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A434DC04-55F2-4283-9690-3E92B658A72A}" type="datetime1">
              <a:rPr lang="en-US" smtClean="0">
                <a:solidFill>
                  <a:prstClr val="black"/>
                </a:solidFill>
              </a:rPr>
              <a:pPr/>
              <a:t>9/26/2023</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354351887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3F70512-047C-4339-B11B-4E02E7C7C541}" type="datetime1">
              <a:rPr lang="en-US" smtClean="0">
                <a:solidFill>
                  <a:prstClr val="black">
                    <a:lumMod val="75000"/>
                    <a:lumOff val="25000"/>
                  </a:prstClr>
                </a:solidFill>
              </a:rPr>
              <a:pPr/>
              <a:t>9/26/2023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3592510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43" y="3887812"/>
            <a:ext cx="1219566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75488" y="2167128"/>
            <a:ext cx="11247120" cy="1737360"/>
          </a:xfrm>
        </p:spPr>
        <p:txBody>
          <a:bodyPr anchor="ctr">
            <a:noAutofit/>
          </a:bodyPr>
          <a:lstStyle>
            <a:lvl1pPr algn="ctr">
              <a:lnSpc>
                <a:spcPct val="80000"/>
              </a:lnSpc>
              <a:defRPr sz="6000" b="0" spc="150" baseline="0">
                <a:solidFill>
                  <a:schemeClr val="bg1"/>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47472" y="3913212"/>
            <a:ext cx="11503152" cy="457200"/>
          </a:xfrm>
        </p:spPr>
        <p:txBody>
          <a:bodyPr anchor="t">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lvl1pPr>
              <a:defRPr>
                <a:solidFill>
                  <a:schemeClr val="tx2"/>
                </a:solidFill>
              </a:defRPr>
            </a:lvl1pPr>
          </a:lstStyle>
          <a:p>
            <a:fld id="{0EDA9B4A-8FEA-46B6-A1BE-7E56D3FAD3F4}" type="datetime1">
              <a:rPr lang="es-ES" smtClean="0">
                <a:solidFill>
                  <a:prstClr val="black"/>
                </a:solidFill>
              </a:rPr>
              <a:pPr/>
              <a:t>26/09/2023</a:t>
            </a:fld>
            <a:endParaRPr lang="es-ES" dirty="0">
              <a:solidFill>
                <a:prstClr val="black"/>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289843474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7F28CD5-A832-4DE0-B686-784813BB0C6C}" type="datetime1">
              <a:rPr lang="en-US" smtClean="0">
                <a:solidFill>
                  <a:prstClr val="black">
                    <a:lumMod val="75000"/>
                    <a:lumOff val="25000"/>
                  </a:prstClr>
                </a:solidFill>
              </a:rPr>
              <a:pPr/>
              <a:t>9/26/2023</a:t>
            </a:fld>
            <a:endParaRPr lang="en-US" dirty="0">
              <a:solidFill>
                <a:prstClr val="black">
                  <a:lumMod val="75000"/>
                  <a:lumOff val="2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75000"/>
                  <a:lumOff val="25000"/>
                </a:prstClr>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156717875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12A22DE-AC17-4721-8766-C5BE6C7A2FC1}" type="datetime1">
              <a:rPr lang="en-US" smtClean="0">
                <a:solidFill>
                  <a:prstClr val="black">
                    <a:lumMod val="75000"/>
                    <a:lumOff val="25000"/>
                  </a:prstClr>
                </a:solidFill>
              </a:rPr>
              <a:pPr/>
              <a:t>9/26/2023</a:t>
            </a:fld>
            <a:endParaRPr lang="en-US" dirty="0">
              <a:solidFill>
                <a:prstClr val="black">
                  <a:lumMod val="75000"/>
                  <a:lumOff val="2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75000"/>
                  <a:lumOff val="2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90674231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42C94A5-67B3-4EC6-8A4E-7B1A5A3DA6FD}" type="datetime1">
              <a:rPr lang="en-US" smtClean="0">
                <a:solidFill>
                  <a:prstClr val="black">
                    <a:lumMod val="75000"/>
                    <a:lumOff val="25000"/>
                  </a:prstClr>
                </a:solidFill>
              </a:rPr>
              <a:pPr/>
              <a:t>9/26/2023</a:t>
            </a:fld>
            <a:endParaRPr lang="en-US" dirty="0">
              <a:solidFill>
                <a:prstClr val="black">
                  <a:lumMod val="75000"/>
                  <a:lumOff val="2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75000"/>
                  <a:lumOff val="2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1273827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B0C336-E6AF-4FF9-B7DC-0DC6002C2446}" type="datetime1">
              <a:rPr lang="en-US" smtClean="0">
                <a:solidFill>
                  <a:prstClr val="black">
                    <a:lumMod val="75000"/>
                    <a:lumOff val="25000"/>
                  </a:prstClr>
                </a:solidFill>
              </a:rPr>
              <a:pPr/>
              <a:t>9/26/2023</a:t>
            </a:fld>
            <a:endParaRPr lang="en-US" dirty="0">
              <a:solidFill>
                <a:prstClr val="black">
                  <a:lumMod val="75000"/>
                  <a:lumOff val="2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75000"/>
                  <a:lumOff val="2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276541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BF69569-513A-49CF-A250-5B3054E9EB17}" type="datetime1">
              <a:rPr lang="en-US" smtClean="0">
                <a:solidFill>
                  <a:prstClr val="black">
                    <a:lumMod val="75000"/>
                    <a:lumOff val="25000"/>
                  </a:prstClr>
                </a:solidFill>
              </a:rPr>
              <a:pPr/>
              <a:t>9/26/2023</a:t>
            </a:fld>
            <a:endParaRPr lang="en-US" dirty="0">
              <a:solidFill>
                <a:prstClr val="black">
                  <a:lumMod val="75000"/>
                  <a:lumOff val="2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75000"/>
                  <a:lumOff val="2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952922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CC3B2930-DE10-40F6-9FCD-0569140376C3}" type="datetime1">
              <a:rPr lang="en-US" smtClean="0"/>
              <a:pPr/>
              <a:t>9/26/2023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127295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0114C2A-D4DC-4F07-B9E0-81DFC07C0466}" type="datetime1">
              <a:rPr lang="en-US" smtClean="0">
                <a:solidFill>
                  <a:prstClr val="black">
                    <a:lumMod val="75000"/>
                    <a:lumOff val="25000"/>
                  </a:prstClr>
                </a:solidFill>
              </a:rPr>
              <a:pPr/>
              <a:t>9/26/2023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845636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33102DC0-098E-44AF-A267-1CD6A4844FC8}" type="datetime1">
              <a:rPr lang="en-US" smtClean="0">
                <a:solidFill>
                  <a:prstClr val="black">
                    <a:lumMod val="75000"/>
                    <a:lumOff val="25000"/>
                  </a:prstClr>
                </a:solidFill>
              </a:rPr>
              <a:pPr/>
              <a:t>9/26/2023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a:xfrm>
            <a:off x="3776135" y="6422854"/>
            <a:ext cx="4279669" cy="365125"/>
          </a:xfrm>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1889615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pPr defTabSz="457200"/>
            <a:fld id="{FC2A1F40-58A5-4FD8-9C1A-9A3D59A49CF4}" type="datetime1">
              <a:rPr lang="en-US" smtClean="0">
                <a:solidFill>
                  <a:prstClr val="black">
                    <a:lumMod val="75000"/>
                    <a:lumOff val="25000"/>
                  </a:prstClr>
                </a:solidFill>
              </a:rPr>
              <a:pPr defTabSz="457200"/>
              <a:t>9/26/2023</a:t>
            </a:fld>
            <a:endParaRPr lang="en-US" dirty="0">
              <a:solidFill>
                <a:prstClr val="black">
                  <a:lumMod val="75000"/>
                  <a:lumOff val="25000"/>
                </a:prstClr>
              </a:solidFill>
            </a:endParaRPr>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pPr defTabSz="457200"/>
            <a:endParaRPr lang="en-US" dirty="0">
              <a:solidFill>
                <a:prstClr val="black">
                  <a:lumMod val="75000"/>
                  <a:lumOff val="25000"/>
                </a:prstClr>
              </a:solidFill>
            </a:endParaRPr>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pPr defTabSz="457200"/>
            <a:fld id="{D57F1E4F-1CFF-5643-939E-217C01CDF565}" type="slidenum">
              <a:rPr lang="en-US" smtClean="0">
                <a:solidFill>
                  <a:prstClr val="black">
                    <a:lumMod val="75000"/>
                    <a:lumOff val="25000"/>
                  </a:prstClr>
                </a:solidFill>
              </a:rPr>
              <a:pPr defTabSz="457200"/>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398597822"/>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mailto:carlosgironteso@edicionesehs.com"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1" algn="ctr" defTabSz="457200" rtl="0">
              <a:spcBef>
                <a:spcPct val="0"/>
              </a:spcBef>
            </a:pPr>
            <a:r>
              <a:rPr lang="es-ES" sz="4000" b="1" smtClean="0">
                <a:latin typeface="+mj-lt"/>
              </a:rPr>
              <a:t>TEMA 21</a:t>
            </a:r>
            <a:r>
              <a:rPr lang="es-ES" sz="4000" b="1" dirty="0" smtClean="0">
                <a:latin typeface="+mj-lt"/>
              </a:rPr>
              <a:t/>
            </a:r>
            <a:br>
              <a:rPr lang="es-ES" sz="4000" b="1" dirty="0" smtClean="0">
                <a:latin typeface="+mj-lt"/>
              </a:rPr>
            </a:br>
            <a:r>
              <a:rPr lang="es-ES" sz="4000" b="1" dirty="0" smtClean="0">
                <a:latin typeface="+mj-lt"/>
              </a:rPr>
              <a:t>ADMINISTRATIVOS JUNTA ANDALUCÍA</a:t>
            </a:r>
            <a:endParaRPr lang="es-ES" sz="4000" b="1" dirty="0">
              <a:latin typeface="+mj-lt"/>
            </a:endParaRPr>
          </a:p>
        </p:txBody>
      </p:sp>
      <p:sp>
        <p:nvSpPr>
          <p:cNvPr id="3" name="Marcador de contenido 2"/>
          <p:cNvSpPr>
            <a:spLocks noGrp="1"/>
          </p:cNvSpPr>
          <p:nvPr>
            <p:ph idx="1"/>
          </p:nvPr>
        </p:nvSpPr>
        <p:spPr/>
        <p:txBody>
          <a:bodyPr/>
          <a:lstStyle/>
          <a:p>
            <a:endParaRPr lang="es-ES" dirty="0"/>
          </a:p>
          <a:p>
            <a:r>
              <a:rPr lang="es-ES" dirty="0" smtClean="0"/>
              <a:t>Las </a:t>
            </a:r>
            <a:r>
              <a:rPr lang="es-ES" dirty="0"/>
              <a:t>subvenciones de la Comunidad </a:t>
            </a:r>
            <a:r>
              <a:rPr lang="es-ES" dirty="0" smtClean="0"/>
              <a:t>Autónoma </a:t>
            </a:r>
            <a:r>
              <a:rPr lang="es-ES" dirty="0"/>
              <a:t>de </a:t>
            </a:r>
            <a:r>
              <a:rPr lang="es-ES" dirty="0" smtClean="0"/>
              <a:t>Andalucía: </a:t>
            </a:r>
            <a:r>
              <a:rPr lang="es-ES" dirty="0"/>
              <a:t>concepto, clases y </a:t>
            </a:r>
            <a:r>
              <a:rPr lang="es-ES" dirty="0" smtClean="0"/>
              <a:t>régimen jurídico. Órganos </a:t>
            </a:r>
            <a:r>
              <a:rPr lang="es-ES" dirty="0"/>
              <a:t>competentes para su </a:t>
            </a:r>
            <a:r>
              <a:rPr lang="es-ES" dirty="0" smtClean="0"/>
              <a:t>concesión. </a:t>
            </a:r>
            <a:r>
              <a:rPr lang="es-ES" dirty="0"/>
              <a:t>Beneficiarios, requisitos y obligaciones. Bases reguladoras de la </a:t>
            </a:r>
            <a:r>
              <a:rPr lang="es-ES" dirty="0" smtClean="0"/>
              <a:t>concesión. </a:t>
            </a:r>
            <a:r>
              <a:rPr lang="es-ES" dirty="0"/>
              <a:t>Abono y </a:t>
            </a:r>
            <a:r>
              <a:rPr lang="es-ES" dirty="0" smtClean="0"/>
              <a:t>justificación: </a:t>
            </a:r>
            <a:r>
              <a:rPr lang="es-ES" dirty="0"/>
              <a:t>control de su </a:t>
            </a:r>
            <a:r>
              <a:rPr lang="es-ES" dirty="0" smtClean="0"/>
              <a:t>aplicación. </a:t>
            </a:r>
            <a:r>
              <a:rPr lang="es-ES" dirty="0"/>
              <a:t>Reintegro </a:t>
            </a:r>
            <a:r>
              <a:rPr lang="es-ES" dirty="0" smtClean="0"/>
              <a:t>.</a:t>
            </a: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dirty="0">
              <a:ln>
                <a:noFill/>
              </a:ln>
              <a:solidFill>
                <a:prstClr val="black">
                  <a:lumMod val="75000"/>
                  <a:lumOff val="25000"/>
                </a:prstClr>
              </a:solidFill>
              <a:effectLst/>
              <a:uLnTx/>
              <a:uFillTx/>
              <a:latin typeface="Century Gothic" panose="020F0302020204030204"/>
              <a:ea typeface="+mn-ea"/>
              <a:cs typeface="+mn-cs"/>
            </a:endParaRPr>
          </a:p>
        </p:txBody>
      </p:sp>
      <p:pic>
        <p:nvPicPr>
          <p:cNvPr id="1026" name="Picture 2" descr="images.ecestaticos.com/78HoqK3iSEJsiNVQ5oVJaqjQ..."/>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4312" y="4552814"/>
            <a:ext cx="2190618" cy="164296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4"/>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6414669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b="1" dirty="0" smtClean="0"/>
              <a:t>NORMATIVA</a:t>
            </a:r>
            <a:endParaRPr lang="es-ES" dirty="0"/>
          </a:p>
        </p:txBody>
      </p:sp>
      <p:sp>
        <p:nvSpPr>
          <p:cNvPr id="3" name="Marcador de contenido 2"/>
          <p:cNvSpPr>
            <a:spLocks noGrp="1"/>
          </p:cNvSpPr>
          <p:nvPr>
            <p:ph idx="1"/>
          </p:nvPr>
        </p:nvSpPr>
        <p:spPr/>
        <p:txBody>
          <a:bodyPr/>
          <a:lstStyle/>
          <a:p>
            <a:r>
              <a:rPr lang="es-ES" sz="2000" dirty="0"/>
              <a:t>Ley 38/2003, General de </a:t>
            </a:r>
            <a:r>
              <a:rPr lang="es-ES" sz="2000" dirty="0" smtClean="0"/>
              <a:t>Subvenciones</a:t>
            </a:r>
            <a:r>
              <a:rPr lang="es-ES" sz="2000" dirty="0"/>
              <a:t> </a:t>
            </a:r>
            <a:r>
              <a:rPr lang="es-ES" sz="2000" dirty="0" smtClean="0"/>
              <a:t>(LGS)</a:t>
            </a:r>
            <a:endParaRPr lang="es-ES" sz="2000" dirty="0"/>
          </a:p>
          <a:p>
            <a:r>
              <a:rPr lang="es-ES" sz="2000" dirty="0" smtClean="0"/>
              <a:t>Decreto </a:t>
            </a:r>
            <a:r>
              <a:rPr lang="es-ES" sz="2000" dirty="0"/>
              <a:t>Legislativo 1/2010, </a:t>
            </a:r>
            <a:r>
              <a:rPr lang="es-ES" sz="2000" dirty="0" smtClean="0"/>
              <a:t>por el que se aprueba el Texto Refundido de </a:t>
            </a:r>
            <a:r>
              <a:rPr lang="es-ES" sz="2000" dirty="0"/>
              <a:t>la Ley General de </a:t>
            </a:r>
            <a:r>
              <a:rPr lang="es-ES" sz="2000" dirty="0" smtClean="0"/>
              <a:t>la </a:t>
            </a:r>
            <a:r>
              <a:rPr lang="es-ES" sz="2000" dirty="0"/>
              <a:t>Hacienda </a:t>
            </a:r>
            <a:r>
              <a:rPr lang="es-ES" sz="2000" dirty="0" smtClean="0"/>
              <a:t>Pública </a:t>
            </a:r>
            <a:r>
              <a:rPr lang="es-ES" sz="2000" dirty="0"/>
              <a:t>de la Junta de </a:t>
            </a:r>
            <a:r>
              <a:rPr lang="es-ES" sz="2000" dirty="0" smtClean="0"/>
              <a:t>Andalucía (TRLHJA)</a:t>
            </a:r>
          </a:p>
          <a:p>
            <a:pPr algn="just"/>
            <a:endParaRPr lang="es-ES" dirty="0"/>
          </a:p>
        </p:txBody>
      </p:sp>
      <p:sp>
        <p:nvSpPr>
          <p:cNvPr id="4" name="Marcador de número de diapositiva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black">
                  <a:lumMod val="75000"/>
                  <a:lumOff val="25000"/>
                </a:prstClr>
              </a:solidFill>
              <a:effectLst/>
              <a:uLnTx/>
              <a:uFillTx/>
              <a:latin typeface="Century Gothic" panose="020F0302020204030204"/>
              <a:ea typeface="+mn-ea"/>
              <a:cs typeface="+mn-cs"/>
            </a:endParaRPr>
          </a:p>
        </p:txBody>
      </p:sp>
      <p:pic>
        <p:nvPicPr>
          <p:cNvPr id="6" name="Imagen 5"/>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247003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ES" b="1" dirty="0" smtClean="0"/>
              <a:t>DESARROLLO DEL TEMA</a:t>
            </a:r>
            <a:endParaRPr lang="es-ES" b="1" dirty="0"/>
          </a:p>
        </p:txBody>
      </p:sp>
      <p:sp>
        <p:nvSpPr>
          <p:cNvPr id="3" name="Marcador de contenido 2"/>
          <p:cNvSpPr>
            <a:spLocks noGrp="1"/>
          </p:cNvSpPr>
          <p:nvPr>
            <p:ph idx="1"/>
          </p:nvPr>
        </p:nvSpPr>
        <p:spPr/>
        <p:txBody>
          <a:bodyPr>
            <a:noAutofit/>
          </a:bodyPr>
          <a:lstStyle/>
          <a:p>
            <a:r>
              <a:rPr lang="es-ES" sz="2000" dirty="0" smtClean="0"/>
              <a:t>Control financiero y sanciones</a:t>
            </a:r>
          </a:p>
          <a:p>
            <a:pPr lvl="1"/>
            <a:r>
              <a:rPr lang="es-ES" sz="1800" dirty="0" smtClean="0"/>
              <a:t>Artículos 44 a 51 LGS</a:t>
            </a:r>
          </a:p>
          <a:p>
            <a:pPr lvl="1"/>
            <a:r>
              <a:rPr lang="es-ES" sz="1800" dirty="0" smtClean="0"/>
              <a:t>Artículos 95, 95 bis, 95 ter y 96  TRLHJA</a:t>
            </a:r>
          </a:p>
          <a:p>
            <a:r>
              <a:rPr lang="es-ES" sz="2000" dirty="0" smtClean="0"/>
              <a:t>Infracciones y sanciones administrativas en materia de subvenciones</a:t>
            </a:r>
          </a:p>
          <a:p>
            <a:pPr lvl="1"/>
            <a:r>
              <a:rPr lang="es-ES" sz="1800" dirty="0" smtClean="0"/>
              <a:t>Artículos 52 a 69 LGS</a:t>
            </a:r>
          </a:p>
          <a:p>
            <a:pPr lvl="1"/>
            <a:endParaRPr lang="es-ES" sz="1800" dirty="0"/>
          </a:p>
          <a:p>
            <a:pPr marL="0" indent="0">
              <a:buNone/>
            </a:pPr>
            <a:endParaRPr lang="es-ES" sz="1800" dirty="0"/>
          </a:p>
        </p:txBody>
      </p:sp>
      <p:sp>
        <p:nvSpPr>
          <p:cNvPr id="4" name="Marcador de número de diapositiva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prstClr val="black">
                  <a:lumMod val="75000"/>
                  <a:lumOff val="25000"/>
                </a:prstClr>
              </a:solidFill>
              <a:effectLst/>
              <a:uLnTx/>
              <a:uFillTx/>
              <a:latin typeface="Century Gothic" panose="020F0302020204030204"/>
              <a:ea typeface="+mn-ea"/>
              <a:cs typeface="+mn-cs"/>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2928449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t>DESARROLLO DEL TEMA</a:t>
            </a:r>
            <a:endParaRPr lang="es-ES" dirty="0"/>
          </a:p>
        </p:txBody>
      </p:sp>
      <p:sp>
        <p:nvSpPr>
          <p:cNvPr id="3" name="Marcador de contenido 2"/>
          <p:cNvSpPr>
            <a:spLocks noGrp="1"/>
          </p:cNvSpPr>
          <p:nvPr>
            <p:ph idx="1"/>
          </p:nvPr>
        </p:nvSpPr>
        <p:spPr/>
        <p:txBody>
          <a:bodyPr/>
          <a:lstStyle/>
          <a:p>
            <a:r>
              <a:rPr lang="es-ES" sz="2000" dirty="0"/>
              <a:t>Control financiero y sanciones</a:t>
            </a:r>
          </a:p>
          <a:p>
            <a:pPr lvl="1"/>
            <a:r>
              <a:rPr lang="es-ES" sz="1800" dirty="0"/>
              <a:t>Artículos 44 a 51 LGS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447428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44. Objeto y competencia para el ejercicio del control financiero de subvenciones. </a:t>
            </a:r>
          </a:p>
        </p:txBody>
      </p:sp>
      <p:sp>
        <p:nvSpPr>
          <p:cNvPr id="3" name="Marcador de contenido 2"/>
          <p:cNvSpPr>
            <a:spLocks noGrp="1"/>
          </p:cNvSpPr>
          <p:nvPr>
            <p:ph idx="1"/>
          </p:nvPr>
        </p:nvSpPr>
        <p:spPr/>
        <p:txBody>
          <a:bodyPr>
            <a:normAutofit/>
          </a:bodyPr>
          <a:lstStyle/>
          <a:p>
            <a:r>
              <a:rPr lang="es-ES" dirty="0"/>
              <a:t>1. El control financiero de subvenciones se ejercerá respecto de </a:t>
            </a:r>
            <a:r>
              <a:rPr lang="es-ES" b="1" dirty="0"/>
              <a:t>beneficiarios</a:t>
            </a:r>
            <a:r>
              <a:rPr lang="es-ES" dirty="0"/>
              <a:t> y, </a:t>
            </a:r>
            <a:r>
              <a:rPr lang="es-ES" u="sng" dirty="0"/>
              <a:t>en su caso</a:t>
            </a:r>
            <a:r>
              <a:rPr lang="es-ES" dirty="0"/>
              <a:t>, </a:t>
            </a:r>
            <a:r>
              <a:rPr lang="es-ES" b="1" dirty="0"/>
              <a:t>entidades colaboradoras </a:t>
            </a:r>
            <a:r>
              <a:rPr lang="es-ES" dirty="0"/>
              <a:t>por razón de las subvenciones de la </a:t>
            </a:r>
            <a:r>
              <a:rPr lang="es-ES" dirty="0" smtClean="0"/>
              <a:t>AGE y </a:t>
            </a:r>
            <a:r>
              <a:rPr lang="es-ES" dirty="0"/>
              <a:t>organismos y entidades vinculados o dependientes de aquélla, otorgadas con cargo a los </a:t>
            </a:r>
            <a:r>
              <a:rPr lang="es-ES" dirty="0" smtClean="0"/>
              <a:t>PGE o </a:t>
            </a:r>
            <a:r>
              <a:rPr lang="es-ES" dirty="0"/>
              <a:t>a los fondos de la </a:t>
            </a:r>
            <a:r>
              <a:rPr lang="es-ES" dirty="0" smtClean="0"/>
              <a:t>UE. </a:t>
            </a: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114024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44. Objeto y competencia para el ejercicio del control financiero de subvenciones. </a:t>
            </a:r>
          </a:p>
        </p:txBody>
      </p:sp>
      <p:sp>
        <p:nvSpPr>
          <p:cNvPr id="3" name="Marcador de contenido 2"/>
          <p:cNvSpPr>
            <a:spLocks noGrp="1"/>
          </p:cNvSpPr>
          <p:nvPr>
            <p:ph idx="1"/>
          </p:nvPr>
        </p:nvSpPr>
        <p:spPr/>
        <p:txBody>
          <a:bodyPr>
            <a:normAutofit fontScale="92500" lnSpcReduction="10000"/>
          </a:bodyPr>
          <a:lstStyle/>
          <a:p>
            <a:r>
              <a:rPr lang="es-ES" dirty="0"/>
              <a:t>2. El control financiero de subvenciones tendrá como </a:t>
            </a:r>
            <a:r>
              <a:rPr lang="es-ES" b="1" u="sng" dirty="0"/>
              <a:t>objeto</a:t>
            </a:r>
            <a:r>
              <a:rPr lang="es-ES" dirty="0"/>
              <a:t> verificar: </a:t>
            </a:r>
            <a:endParaRPr lang="es-ES" dirty="0" smtClean="0"/>
          </a:p>
          <a:p>
            <a:pPr lvl="1"/>
            <a:r>
              <a:rPr lang="es-ES" dirty="0" smtClean="0"/>
              <a:t>a</a:t>
            </a:r>
            <a:r>
              <a:rPr lang="es-ES" dirty="0"/>
              <a:t>) La </a:t>
            </a:r>
            <a:r>
              <a:rPr lang="es-ES" b="1" dirty="0"/>
              <a:t>adecuada y correcta</a:t>
            </a:r>
            <a:r>
              <a:rPr lang="es-ES" dirty="0"/>
              <a:t> </a:t>
            </a:r>
            <a:r>
              <a:rPr lang="es-ES" b="1" dirty="0"/>
              <a:t>obtención de la subvención </a:t>
            </a:r>
            <a:r>
              <a:rPr lang="es-ES" dirty="0"/>
              <a:t>por parte del </a:t>
            </a:r>
            <a:r>
              <a:rPr lang="es-ES" u="sng" dirty="0"/>
              <a:t>beneficiario</a:t>
            </a:r>
            <a:r>
              <a:rPr lang="es-ES" dirty="0"/>
              <a:t>. </a:t>
            </a:r>
            <a:endParaRPr lang="es-ES" dirty="0" smtClean="0"/>
          </a:p>
          <a:p>
            <a:pPr lvl="1"/>
            <a:r>
              <a:rPr lang="es-ES" dirty="0" smtClean="0"/>
              <a:t>b</a:t>
            </a:r>
            <a:r>
              <a:rPr lang="es-ES" dirty="0"/>
              <a:t>) El </a:t>
            </a:r>
            <a:r>
              <a:rPr lang="es-ES" b="1" dirty="0"/>
              <a:t>cumplimiento</a:t>
            </a:r>
            <a:r>
              <a:rPr lang="es-ES" dirty="0"/>
              <a:t> por parte de </a:t>
            </a:r>
            <a:r>
              <a:rPr lang="es-ES" u="sng" dirty="0"/>
              <a:t>beneficiarios y entidades colaboradoras </a:t>
            </a:r>
            <a:r>
              <a:rPr lang="es-ES" dirty="0"/>
              <a:t>de sus </a:t>
            </a:r>
            <a:r>
              <a:rPr lang="es-ES" b="1" dirty="0"/>
              <a:t>obligaciones</a:t>
            </a:r>
            <a:r>
              <a:rPr lang="es-ES" dirty="0"/>
              <a:t> en la gestión y aplicación de la subvención. </a:t>
            </a:r>
            <a:endParaRPr lang="es-ES" dirty="0" smtClean="0"/>
          </a:p>
          <a:p>
            <a:pPr lvl="1"/>
            <a:r>
              <a:rPr lang="es-ES" dirty="0" smtClean="0"/>
              <a:t>c</a:t>
            </a:r>
            <a:r>
              <a:rPr lang="es-ES" dirty="0"/>
              <a:t>) La </a:t>
            </a:r>
            <a:r>
              <a:rPr lang="es-ES" b="1" dirty="0"/>
              <a:t>adecuada y correcta justificación </a:t>
            </a:r>
            <a:r>
              <a:rPr lang="es-ES" dirty="0"/>
              <a:t>de la subvención por parte de </a:t>
            </a:r>
            <a:r>
              <a:rPr lang="es-ES" u="sng" dirty="0"/>
              <a:t>beneficiarios y entidades colaboradoras. </a:t>
            </a:r>
            <a:endParaRPr lang="es-ES" u="sng" dirty="0" smtClean="0"/>
          </a:p>
          <a:p>
            <a:pPr lvl="1"/>
            <a:r>
              <a:rPr lang="es-ES" dirty="0" smtClean="0"/>
              <a:t>d</a:t>
            </a:r>
            <a:r>
              <a:rPr lang="es-ES" dirty="0"/>
              <a:t>) La realidad y la regularidad de las </a:t>
            </a:r>
            <a:r>
              <a:rPr lang="es-ES" b="1" dirty="0"/>
              <a:t>operaciones</a:t>
            </a:r>
            <a:r>
              <a:rPr lang="es-ES" dirty="0"/>
              <a:t> que, de acuerdo con la justificación presentada por </a:t>
            </a:r>
            <a:r>
              <a:rPr lang="es-ES" u="sng" dirty="0"/>
              <a:t>beneficiarios y entidades colaboradoras</a:t>
            </a:r>
            <a:r>
              <a:rPr lang="es-ES" dirty="0"/>
              <a:t>, han sido financiadas con la subvención. </a:t>
            </a:r>
            <a:endParaRPr lang="es-ES" dirty="0" smtClean="0"/>
          </a:p>
          <a:p>
            <a:pPr lvl="1"/>
            <a:r>
              <a:rPr lang="es-ES" dirty="0" smtClean="0"/>
              <a:t>e</a:t>
            </a:r>
            <a:r>
              <a:rPr lang="es-ES" dirty="0"/>
              <a:t>) La </a:t>
            </a:r>
            <a:r>
              <a:rPr lang="es-ES" b="1" dirty="0"/>
              <a:t>adecuada y correcta financiación</a:t>
            </a:r>
            <a:r>
              <a:rPr lang="es-ES" dirty="0"/>
              <a:t> de las actividades </a:t>
            </a:r>
            <a:r>
              <a:rPr lang="es-ES" dirty="0" smtClean="0"/>
              <a:t>subvencionadas. </a:t>
            </a:r>
          </a:p>
          <a:p>
            <a:pPr lvl="1"/>
            <a:r>
              <a:rPr lang="es-ES" dirty="0" smtClean="0"/>
              <a:t>f</a:t>
            </a:r>
            <a:r>
              <a:rPr lang="es-ES" dirty="0"/>
              <a:t>) La </a:t>
            </a:r>
            <a:r>
              <a:rPr lang="es-ES" b="1" dirty="0"/>
              <a:t>existencia de hechos, circunstancias o situaciones </a:t>
            </a:r>
            <a:r>
              <a:rPr lang="es-ES" dirty="0"/>
              <a:t>no declaradas a la Administración por </a:t>
            </a:r>
            <a:r>
              <a:rPr lang="es-ES" u="sng" dirty="0"/>
              <a:t>beneficiarios y entidades colaboradoras </a:t>
            </a:r>
            <a:r>
              <a:rPr lang="es-ES" dirty="0"/>
              <a:t>y que pudieran afectar a la financiación de las actividades subvencionadas, a la adecuada y correcta obtención, utilización, disfrute o justificación de la subvención, así como a la realidad y regularidad de las operaciones con ella financiadas.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268140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44. Objeto y competencia para el ejercicio del control financiero de subvenciones. </a:t>
            </a:r>
          </a:p>
        </p:txBody>
      </p:sp>
      <p:sp>
        <p:nvSpPr>
          <p:cNvPr id="3" name="Marcador de contenido 2"/>
          <p:cNvSpPr>
            <a:spLocks noGrp="1"/>
          </p:cNvSpPr>
          <p:nvPr>
            <p:ph idx="1"/>
          </p:nvPr>
        </p:nvSpPr>
        <p:spPr/>
        <p:txBody>
          <a:bodyPr>
            <a:normAutofit/>
          </a:bodyPr>
          <a:lstStyle/>
          <a:p>
            <a:r>
              <a:rPr lang="es-ES" dirty="0"/>
              <a:t>3. La competencia para el ejercicio del control financiero de subvenciones corresponderá a la Intervención General de la Administración del </a:t>
            </a:r>
            <a:r>
              <a:rPr lang="es-ES" dirty="0" smtClean="0"/>
              <a:t>Estado (IGAE), </a:t>
            </a:r>
            <a:r>
              <a:rPr lang="es-ES" dirty="0"/>
              <a:t>sin perjuicio de las funciones que la </a:t>
            </a:r>
            <a:r>
              <a:rPr lang="es-ES" dirty="0" smtClean="0"/>
              <a:t>CE </a:t>
            </a:r>
            <a:r>
              <a:rPr lang="es-ES" dirty="0"/>
              <a:t>y las leyes atribuyan al Tribunal de Cuentas y de lo dispuesto en el artículo 6 </a:t>
            </a:r>
            <a:r>
              <a:rPr lang="es-ES" dirty="0" smtClean="0"/>
              <a:t>(subvenciones UE) de </a:t>
            </a:r>
            <a:r>
              <a:rPr lang="es-ES" dirty="0"/>
              <a:t>esta ley.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2422507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44. Objeto y competencia para el ejercicio del control financiero de subvenciones. </a:t>
            </a:r>
          </a:p>
        </p:txBody>
      </p:sp>
      <p:sp>
        <p:nvSpPr>
          <p:cNvPr id="3" name="Marcador de contenido 2"/>
          <p:cNvSpPr>
            <a:spLocks noGrp="1"/>
          </p:cNvSpPr>
          <p:nvPr>
            <p:ph idx="1"/>
          </p:nvPr>
        </p:nvSpPr>
        <p:spPr/>
        <p:txBody>
          <a:bodyPr/>
          <a:lstStyle/>
          <a:p>
            <a:r>
              <a:rPr lang="es-ES" dirty="0"/>
              <a:t>4. El control financiero de subvenciones </a:t>
            </a:r>
            <a:r>
              <a:rPr lang="es-ES" b="1" u="sng" dirty="0"/>
              <a:t>podrá consistir </a:t>
            </a:r>
            <a:r>
              <a:rPr lang="es-ES" dirty="0"/>
              <a:t>en: </a:t>
            </a:r>
            <a:endParaRPr lang="es-ES" dirty="0" smtClean="0"/>
          </a:p>
          <a:p>
            <a:pPr lvl="1"/>
            <a:r>
              <a:rPr lang="es-ES" dirty="0" smtClean="0"/>
              <a:t>a</a:t>
            </a:r>
            <a:r>
              <a:rPr lang="es-ES" dirty="0"/>
              <a:t>) El </a:t>
            </a:r>
            <a:r>
              <a:rPr lang="es-ES" b="1" dirty="0"/>
              <a:t>examen</a:t>
            </a:r>
            <a:r>
              <a:rPr lang="es-ES" dirty="0"/>
              <a:t> de </a:t>
            </a:r>
            <a:r>
              <a:rPr lang="es-ES" u="sng" dirty="0"/>
              <a:t>registros contables</a:t>
            </a:r>
            <a:r>
              <a:rPr lang="es-ES" dirty="0"/>
              <a:t>, cuentas o estados financieros y la </a:t>
            </a:r>
            <a:r>
              <a:rPr lang="es-ES" u="sng" dirty="0"/>
              <a:t>documentación</a:t>
            </a:r>
            <a:r>
              <a:rPr lang="es-ES" dirty="0"/>
              <a:t> que los soporte, de beneficiarios y entidades colaboradoras. </a:t>
            </a:r>
            <a:endParaRPr lang="es-ES" dirty="0" smtClean="0"/>
          </a:p>
          <a:p>
            <a:pPr lvl="1"/>
            <a:r>
              <a:rPr lang="es-ES" dirty="0" smtClean="0"/>
              <a:t>b</a:t>
            </a:r>
            <a:r>
              <a:rPr lang="es-ES" dirty="0"/>
              <a:t>) El </a:t>
            </a:r>
            <a:r>
              <a:rPr lang="es-ES" b="1" dirty="0"/>
              <a:t>examen</a:t>
            </a:r>
            <a:r>
              <a:rPr lang="es-ES" dirty="0"/>
              <a:t> de </a:t>
            </a:r>
            <a:r>
              <a:rPr lang="es-ES" u="sng" dirty="0"/>
              <a:t>operaciones individualizadas </a:t>
            </a:r>
            <a:r>
              <a:rPr lang="es-ES" dirty="0"/>
              <a:t>y concretas relacionadas o que pudieran afectar a las subvenciones concedidas. </a:t>
            </a:r>
            <a:endParaRPr lang="es-ES" dirty="0" smtClean="0"/>
          </a:p>
          <a:p>
            <a:pPr lvl="1"/>
            <a:r>
              <a:rPr lang="es-ES" dirty="0" smtClean="0"/>
              <a:t>c</a:t>
            </a:r>
            <a:r>
              <a:rPr lang="es-ES" dirty="0"/>
              <a:t>) La </a:t>
            </a:r>
            <a:r>
              <a:rPr lang="es-ES" b="1" dirty="0"/>
              <a:t>comprobación</a:t>
            </a:r>
            <a:r>
              <a:rPr lang="es-ES" dirty="0"/>
              <a:t> de </a:t>
            </a:r>
            <a:r>
              <a:rPr lang="es-ES" u="sng" dirty="0"/>
              <a:t>aspectos parciales y concretos de una serie de actos </a:t>
            </a:r>
            <a:r>
              <a:rPr lang="es-ES" dirty="0"/>
              <a:t>relacionados o que pudieran afectar a las subvenciones concedidas. </a:t>
            </a:r>
            <a:endParaRPr lang="es-ES" dirty="0" smtClean="0"/>
          </a:p>
          <a:p>
            <a:pPr lvl="1"/>
            <a:r>
              <a:rPr lang="es-ES" dirty="0" smtClean="0"/>
              <a:t>d</a:t>
            </a:r>
            <a:r>
              <a:rPr lang="es-ES" dirty="0"/>
              <a:t>) La </a:t>
            </a:r>
            <a:r>
              <a:rPr lang="es-ES" b="1" dirty="0"/>
              <a:t>comprobación</a:t>
            </a:r>
            <a:r>
              <a:rPr lang="es-ES" u="sng" dirty="0"/>
              <a:t> material </a:t>
            </a:r>
            <a:r>
              <a:rPr lang="es-ES" dirty="0"/>
              <a:t>de las inversiones financiadas. </a:t>
            </a:r>
            <a:endParaRPr lang="es-ES" dirty="0" smtClean="0"/>
          </a:p>
          <a:p>
            <a:pPr lvl="1"/>
            <a:r>
              <a:rPr lang="es-ES" dirty="0" smtClean="0"/>
              <a:t>e</a:t>
            </a:r>
            <a:r>
              <a:rPr lang="es-ES" dirty="0"/>
              <a:t>) Las </a:t>
            </a:r>
            <a:r>
              <a:rPr lang="es-ES" u="sng" dirty="0"/>
              <a:t>actuaciones concretas de control</a:t>
            </a:r>
            <a:r>
              <a:rPr lang="es-ES" dirty="0"/>
              <a:t> que deban realizarse conforme con lo que en cada caso establezca la </a:t>
            </a:r>
            <a:r>
              <a:rPr lang="es-ES" u="sng" dirty="0"/>
              <a:t>normativa</a:t>
            </a:r>
            <a:r>
              <a:rPr lang="es-ES" dirty="0"/>
              <a:t> reguladora de la subvención y, en su caso, la </a:t>
            </a:r>
            <a:r>
              <a:rPr lang="es-ES" u="sng" dirty="0"/>
              <a:t>resolución</a:t>
            </a:r>
            <a:r>
              <a:rPr lang="es-ES" dirty="0"/>
              <a:t> de concesión. </a:t>
            </a:r>
            <a:endParaRPr lang="es-ES" dirty="0" smtClean="0"/>
          </a:p>
          <a:p>
            <a:pPr lvl="1"/>
            <a:r>
              <a:rPr lang="es-ES" dirty="0" smtClean="0"/>
              <a:t>f</a:t>
            </a:r>
            <a:r>
              <a:rPr lang="es-ES" dirty="0"/>
              <a:t>) </a:t>
            </a:r>
            <a:r>
              <a:rPr lang="es-ES" u="sng" dirty="0"/>
              <a:t>Cualesquiera otras </a:t>
            </a:r>
            <a:r>
              <a:rPr lang="es-ES" dirty="0"/>
              <a:t>comprobaciones que resulten necesarias en atención a las características especiales de las actividades subvencionadas.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8559089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44. Objeto y competencia para el ejercicio del control financiero de subvenciones. </a:t>
            </a:r>
          </a:p>
        </p:txBody>
      </p:sp>
      <p:sp>
        <p:nvSpPr>
          <p:cNvPr id="3" name="Marcador de contenido 2"/>
          <p:cNvSpPr>
            <a:spLocks noGrp="1"/>
          </p:cNvSpPr>
          <p:nvPr>
            <p:ph idx="1"/>
          </p:nvPr>
        </p:nvSpPr>
        <p:spPr/>
        <p:txBody>
          <a:bodyPr/>
          <a:lstStyle/>
          <a:p>
            <a:r>
              <a:rPr lang="es-ES" dirty="0"/>
              <a:t>5. El control financiero podrá extenderse a las </a:t>
            </a:r>
            <a:r>
              <a:rPr lang="es-ES" b="1" dirty="0"/>
              <a:t>personas físicas o jurídicas </a:t>
            </a:r>
            <a:r>
              <a:rPr lang="es-ES" dirty="0"/>
              <a:t>a las que se encuentren asociados los beneficiarios, así como a cualquier otra persona susceptible de presentar un interés en la consecución de los objetivos, en la realización de las actividades, en la ejecución de los proyectos o en la adopción de los comportamientos.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7685678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sz="3000" dirty="0"/>
              <a:t>Artículo 45. Control de ayudas y subvenciones financiadas total o parcialmente con cargo a</a:t>
            </a:r>
            <a:br>
              <a:rPr lang="es-ES" sz="3000" dirty="0"/>
            </a:br>
            <a:r>
              <a:rPr lang="es-ES" sz="3000" dirty="0"/>
              <a:t>fondos europeos.</a:t>
            </a:r>
            <a:br>
              <a:rPr lang="es-ES" sz="3000" dirty="0"/>
            </a:br>
            <a:endParaRPr lang="es-ES" sz="3000" dirty="0"/>
          </a:p>
        </p:txBody>
      </p:sp>
      <p:sp>
        <p:nvSpPr>
          <p:cNvPr id="3" name="Marcador de contenido 2"/>
          <p:cNvSpPr>
            <a:spLocks noGrp="1"/>
          </p:cNvSpPr>
          <p:nvPr>
            <p:ph idx="1"/>
          </p:nvPr>
        </p:nvSpPr>
        <p:spPr/>
        <p:txBody>
          <a:bodyPr>
            <a:normAutofit/>
          </a:bodyPr>
          <a:lstStyle/>
          <a:p>
            <a:r>
              <a:rPr lang="es-ES" dirty="0"/>
              <a:t>1. En las ayudas y subvenciones financiadas total o parcialmente con cargo a fondos europeos, la </a:t>
            </a:r>
            <a:r>
              <a:rPr lang="es-ES" b="1" dirty="0" smtClean="0"/>
              <a:t>IGAE </a:t>
            </a:r>
            <a:r>
              <a:rPr lang="es-ES" dirty="0" smtClean="0"/>
              <a:t>será </a:t>
            </a:r>
            <a:r>
              <a:rPr lang="es-ES" dirty="0"/>
              <a:t>el órgano competente para establecer, de acuerdo con la normativa europea y nacional vigente, la necesaria coordinación de controles, manteniendo a estos solos efectos las necesarias relaciones con los órganos correspondientes de la Comisión Europea, de los entes territoriales y de la </a:t>
            </a:r>
            <a:r>
              <a:rPr lang="es-ES" dirty="0" smtClean="0"/>
              <a:t>AGE</a:t>
            </a: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825769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000" dirty="0" smtClean="0"/>
              <a:t>Artículo 45. Control de ayudas y subvenciones financiadas total o parcialmente con cargo a fondos europeos. </a:t>
            </a:r>
            <a:endParaRPr lang="es-ES" sz="3000" dirty="0"/>
          </a:p>
        </p:txBody>
      </p:sp>
      <p:sp>
        <p:nvSpPr>
          <p:cNvPr id="3" name="Marcador de contenido 2"/>
          <p:cNvSpPr>
            <a:spLocks noGrp="1"/>
          </p:cNvSpPr>
          <p:nvPr>
            <p:ph idx="1"/>
          </p:nvPr>
        </p:nvSpPr>
        <p:spPr/>
        <p:txBody>
          <a:bodyPr>
            <a:normAutofit fontScale="92500" lnSpcReduction="20000"/>
          </a:bodyPr>
          <a:lstStyle/>
          <a:p>
            <a:r>
              <a:rPr lang="es-ES" dirty="0"/>
              <a:t>2. En las ayudas financiadas por el Fondo Europeo Agrícola de Garantía </a:t>
            </a:r>
            <a:r>
              <a:rPr lang="es-ES" dirty="0" smtClean="0"/>
              <a:t>Agraria (FEAGA), </a:t>
            </a:r>
            <a:r>
              <a:rPr lang="es-ES" dirty="0"/>
              <a:t>la </a:t>
            </a:r>
            <a:r>
              <a:rPr lang="es-ES" dirty="0" smtClean="0"/>
              <a:t>IGAE realizará </a:t>
            </a:r>
            <a:r>
              <a:rPr lang="es-ES" dirty="0"/>
              <a:t>las </a:t>
            </a:r>
            <a:r>
              <a:rPr lang="es-ES" u="sng" dirty="0"/>
              <a:t>funciones de coordinación de los controles </a:t>
            </a:r>
            <a:r>
              <a:rPr lang="es-ES" dirty="0" smtClean="0"/>
              <a:t>efectuados, </a:t>
            </a:r>
            <a:r>
              <a:rPr lang="es-ES" dirty="0"/>
              <a:t>de acuerdo con sus respectivas competencias, por los siguientes órganos y entidades de ámbito nacional y autonómico: </a:t>
            </a:r>
            <a:endParaRPr lang="es-ES" dirty="0" smtClean="0"/>
          </a:p>
          <a:p>
            <a:pPr lvl="1"/>
            <a:r>
              <a:rPr lang="es-ES" dirty="0" smtClean="0"/>
              <a:t>a</a:t>
            </a:r>
            <a:r>
              <a:rPr lang="es-ES" dirty="0"/>
              <a:t>) La Agencia Estatal de Administración Tributaria. </a:t>
            </a:r>
            <a:endParaRPr lang="es-ES" dirty="0" smtClean="0"/>
          </a:p>
          <a:p>
            <a:pPr lvl="1"/>
            <a:r>
              <a:rPr lang="es-ES" dirty="0" smtClean="0"/>
              <a:t>b</a:t>
            </a:r>
            <a:r>
              <a:rPr lang="es-ES" dirty="0"/>
              <a:t>) La </a:t>
            </a:r>
            <a:r>
              <a:rPr lang="es-ES" dirty="0" smtClean="0"/>
              <a:t>IGAE. </a:t>
            </a:r>
          </a:p>
          <a:p>
            <a:pPr lvl="1"/>
            <a:r>
              <a:rPr lang="es-ES" dirty="0" smtClean="0"/>
              <a:t>c</a:t>
            </a:r>
            <a:r>
              <a:rPr lang="es-ES" dirty="0"/>
              <a:t>) Los órganos de control interno de las Administraciones de las </a:t>
            </a:r>
            <a:r>
              <a:rPr lang="es-ES" dirty="0" smtClean="0"/>
              <a:t>CCAA.</a:t>
            </a:r>
          </a:p>
          <a:p>
            <a:r>
              <a:rPr lang="es-ES" dirty="0" smtClean="0"/>
              <a:t>Asimismo</a:t>
            </a:r>
            <a:r>
              <a:rPr lang="es-ES" dirty="0"/>
              <a:t>, la </a:t>
            </a:r>
            <a:r>
              <a:rPr lang="es-ES" dirty="0" smtClean="0"/>
              <a:t>IGAE: </a:t>
            </a:r>
          </a:p>
          <a:p>
            <a:pPr lvl="1"/>
            <a:r>
              <a:rPr lang="es-ES" dirty="0" smtClean="0"/>
              <a:t>a</a:t>
            </a:r>
            <a:r>
              <a:rPr lang="es-ES" dirty="0"/>
              <a:t>) Elaborará los </a:t>
            </a:r>
            <a:r>
              <a:rPr lang="es-ES" b="1" dirty="0"/>
              <a:t>planes anuales de control </a:t>
            </a:r>
            <a:r>
              <a:rPr lang="es-ES" dirty="0"/>
              <a:t>en coordinación con los órganos de control de ámbito nacional y autonómico y los remitirá a la Comisión Europea. </a:t>
            </a:r>
            <a:endParaRPr lang="es-ES" dirty="0" smtClean="0"/>
          </a:p>
          <a:p>
            <a:pPr lvl="1"/>
            <a:r>
              <a:rPr lang="es-ES" dirty="0" smtClean="0"/>
              <a:t>b</a:t>
            </a:r>
            <a:r>
              <a:rPr lang="es-ES" dirty="0"/>
              <a:t>) Será el órgano encargado de la relació</a:t>
            </a:r>
            <a:r>
              <a:rPr lang="es-ES" b="1" dirty="0"/>
              <a:t>n con los servicios correspondientes de la Comisión Europea</a:t>
            </a:r>
            <a:r>
              <a:rPr lang="es-ES" dirty="0"/>
              <a:t>, centralizará la información relativa a su cumplimiento y elaborará y remitirá a la Comisión Europea el informe anual sobre su </a:t>
            </a:r>
            <a:r>
              <a:rPr lang="es-ES" dirty="0" smtClean="0"/>
              <a:t>aplicación. </a:t>
            </a:r>
          </a:p>
          <a:p>
            <a:pPr lvl="1"/>
            <a:r>
              <a:rPr lang="es-ES" dirty="0" smtClean="0"/>
              <a:t>c</a:t>
            </a:r>
            <a:r>
              <a:rPr lang="es-ES" dirty="0"/>
              <a:t>) Efectuará los </a:t>
            </a:r>
            <a:r>
              <a:rPr lang="es-ES" b="1" dirty="0"/>
              <a:t>controles previstos en el plan anual </a:t>
            </a:r>
            <a:r>
              <a:rPr lang="es-ES" dirty="0"/>
              <a:t>cuando razones de orden territorial o de otra índole así lo aconsejen.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8969585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000" dirty="0"/>
              <a:t>Artículo 45. Control de ayudas y subvenciones financiadas total o parcialmente con cargo a fondos europeos. </a:t>
            </a:r>
          </a:p>
        </p:txBody>
      </p:sp>
      <p:sp>
        <p:nvSpPr>
          <p:cNvPr id="3" name="Marcador de contenido 2"/>
          <p:cNvSpPr>
            <a:spLocks noGrp="1"/>
          </p:cNvSpPr>
          <p:nvPr>
            <p:ph idx="1"/>
          </p:nvPr>
        </p:nvSpPr>
        <p:spPr/>
        <p:txBody>
          <a:bodyPr>
            <a:normAutofit/>
          </a:bodyPr>
          <a:lstStyle/>
          <a:p>
            <a:r>
              <a:rPr lang="es-ES" dirty="0"/>
              <a:t>3. En las ayudas financiadas por las intervenciones del Fondo Europeo Agrícola de Garantía distintas de las mencionadas en el apartado anterior y por las intervenciones del Fondo Europeo de Desarrollo Rural, </a:t>
            </a:r>
            <a:r>
              <a:rPr lang="es-ES" b="1" dirty="0"/>
              <a:t>la </a:t>
            </a:r>
            <a:r>
              <a:rPr lang="es-ES" b="1" dirty="0" smtClean="0"/>
              <a:t>IGAE será </a:t>
            </a:r>
            <a:r>
              <a:rPr lang="es-ES" b="1" dirty="0"/>
              <a:t>el organismo de certificación público</a:t>
            </a:r>
            <a:r>
              <a:rPr lang="es-ES" dirty="0"/>
              <a:t> en el ámbito nacional responsable de la coordinación de los organismos de certificación de ámbito </a:t>
            </a:r>
            <a:r>
              <a:rPr lang="es-ES" dirty="0" smtClean="0"/>
              <a:t>autonómico, </a:t>
            </a:r>
            <a:r>
              <a:rPr lang="es-ES" dirty="0"/>
              <a:t>y realizará las funciones y cometidos que se le asignen por la correspondiente normativa nacional a estos efectos.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9788409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000" dirty="0"/>
              <a:t>Artículo 45. Control de ayudas y subvenciones financiadas total o parcialmente con cargo a fondos europeos. </a:t>
            </a:r>
          </a:p>
        </p:txBody>
      </p:sp>
      <p:sp>
        <p:nvSpPr>
          <p:cNvPr id="3" name="Marcador de contenido 2"/>
          <p:cNvSpPr>
            <a:spLocks noGrp="1"/>
          </p:cNvSpPr>
          <p:nvPr>
            <p:ph idx="1"/>
          </p:nvPr>
        </p:nvSpPr>
        <p:spPr/>
        <p:txBody>
          <a:bodyPr/>
          <a:lstStyle/>
          <a:p>
            <a:r>
              <a:rPr lang="es-ES" dirty="0"/>
              <a:t>4. Los órganos de control de las </a:t>
            </a:r>
            <a:r>
              <a:rPr lang="es-ES" dirty="0" smtClean="0"/>
              <a:t>AAPP, </a:t>
            </a:r>
            <a:r>
              <a:rPr lang="es-ES" dirty="0"/>
              <a:t>en aplicación de la normativa europea, podrán llevar a cabo, además, controles y verificaciones de los procedimientos de gestión de los distintos órganos gestores que intervengan en la concesión y gestión y pago de las ayudas cofinanciadas con fondos europeos que permitan garantizar la correcta gestión financiera de los fondos europeos. </a:t>
            </a:r>
            <a:endParaRPr lang="es-ES" dirty="0" smtClean="0"/>
          </a:p>
          <a:p>
            <a:r>
              <a:rPr lang="es-ES" dirty="0" smtClean="0"/>
              <a:t>5</a:t>
            </a:r>
            <a:r>
              <a:rPr lang="es-ES" dirty="0"/>
              <a:t>. La </a:t>
            </a:r>
            <a:r>
              <a:rPr lang="es-ES" dirty="0" smtClean="0"/>
              <a:t>IGAE y </a:t>
            </a:r>
            <a:r>
              <a:rPr lang="es-ES" dirty="0"/>
              <a:t>los órganos de control del resto de las </a:t>
            </a:r>
            <a:r>
              <a:rPr lang="es-ES" dirty="0" smtClean="0"/>
              <a:t>AAPP deberán </a:t>
            </a:r>
            <a:r>
              <a:rPr lang="es-ES" dirty="0"/>
              <a:t>acreditar ante el órgano competente los gastos en que hubieran incurrido como consecuencia de la realización de controles de fondos europeos, a efectos de su financiación de acuerdo con lo establecido en la normativa europea reguladora de gastos subvencionables con cargo a dichos fondos.</a:t>
            </a:r>
          </a:p>
          <a:p>
            <a:endParaRPr lang="es-ES" dirty="0"/>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1568646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Artículo 46. Obligación de colaboración.</a:t>
            </a:r>
          </a:p>
        </p:txBody>
      </p:sp>
      <p:sp>
        <p:nvSpPr>
          <p:cNvPr id="3" name="Marcador de contenido 2"/>
          <p:cNvSpPr>
            <a:spLocks noGrp="1"/>
          </p:cNvSpPr>
          <p:nvPr>
            <p:ph idx="1"/>
          </p:nvPr>
        </p:nvSpPr>
        <p:spPr/>
        <p:txBody>
          <a:bodyPr>
            <a:normAutofit/>
          </a:bodyPr>
          <a:lstStyle/>
          <a:p>
            <a:r>
              <a:rPr lang="es-ES" dirty="0"/>
              <a:t>1. Los </a:t>
            </a:r>
            <a:r>
              <a:rPr lang="es-ES" b="1" dirty="0"/>
              <a:t>beneficiarios, las entidades colaboradoras y los terceros </a:t>
            </a:r>
            <a:r>
              <a:rPr lang="es-ES" dirty="0"/>
              <a:t>relacionados con el objeto de la subvención o su justificación estarán obligados a prestar colaboración y facilitar cuanta documentación sea requerida en el ejercicio de las funciones de control que corresponden, dentro del ámbito de la Administración concedente, a la </a:t>
            </a:r>
            <a:r>
              <a:rPr lang="es-ES" dirty="0" smtClean="0"/>
              <a:t>IGAE, </a:t>
            </a:r>
            <a:r>
              <a:rPr lang="es-ES" dirty="0"/>
              <a:t>de las </a:t>
            </a:r>
            <a:r>
              <a:rPr lang="es-ES" dirty="0" smtClean="0"/>
              <a:t>CCAA o </a:t>
            </a:r>
            <a:r>
              <a:rPr lang="es-ES" dirty="0"/>
              <a:t>de las </a:t>
            </a:r>
            <a:r>
              <a:rPr lang="es-ES" dirty="0" smtClean="0"/>
              <a:t>CCLL, </a:t>
            </a:r>
            <a:r>
              <a:rPr lang="es-ES" dirty="0"/>
              <a:t>así como a los órganos que, de acuerdo con la normativa comunitaria, tengan atribuidas funciones de control financiero, a cuyo fin tendrán las siguientes facultades</a:t>
            </a:r>
            <a:r>
              <a:rPr lang="es-ES" dirty="0" smtClean="0"/>
              <a:t>:</a:t>
            </a: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640257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46. Obligación de colaboración.</a:t>
            </a:r>
          </a:p>
        </p:txBody>
      </p:sp>
      <p:sp>
        <p:nvSpPr>
          <p:cNvPr id="3" name="Marcador de contenido 2"/>
          <p:cNvSpPr>
            <a:spLocks noGrp="1"/>
          </p:cNvSpPr>
          <p:nvPr>
            <p:ph idx="1"/>
          </p:nvPr>
        </p:nvSpPr>
        <p:spPr/>
        <p:txBody>
          <a:bodyPr/>
          <a:lstStyle/>
          <a:p>
            <a:r>
              <a:rPr lang="es-ES" dirty="0"/>
              <a:t>a) El </a:t>
            </a:r>
            <a:r>
              <a:rPr lang="es-ES" u="sng" dirty="0"/>
              <a:t>libre acceso </a:t>
            </a:r>
            <a:r>
              <a:rPr lang="es-ES" dirty="0"/>
              <a:t>a la </a:t>
            </a:r>
            <a:r>
              <a:rPr lang="es-ES" b="1" dirty="0"/>
              <a:t>documentación</a:t>
            </a:r>
            <a:r>
              <a:rPr lang="es-ES" dirty="0"/>
              <a:t> objeto de comprobación, incluidos los programas y archivos en soportes informáticos. </a:t>
            </a:r>
            <a:endParaRPr lang="es-ES" dirty="0" smtClean="0"/>
          </a:p>
          <a:p>
            <a:r>
              <a:rPr lang="es-ES" dirty="0" smtClean="0"/>
              <a:t>b</a:t>
            </a:r>
            <a:r>
              <a:rPr lang="es-ES" dirty="0"/>
              <a:t>) El </a:t>
            </a:r>
            <a:r>
              <a:rPr lang="es-ES" u="sng" dirty="0"/>
              <a:t>libre acceso </a:t>
            </a:r>
            <a:r>
              <a:rPr lang="es-ES" dirty="0"/>
              <a:t>a los </a:t>
            </a:r>
            <a:r>
              <a:rPr lang="es-ES" b="1" dirty="0"/>
              <a:t>locales</a:t>
            </a:r>
            <a:r>
              <a:rPr lang="es-ES" dirty="0"/>
              <a:t> de negocio y demás establecimientos o lugares en que se desarrolle la actividad subvencionada o se permita verificar la realidad y regularidad de las operaciones financiadas con cargo a la subvención. </a:t>
            </a:r>
            <a:endParaRPr lang="es-ES" dirty="0" smtClean="0"/>
          </a:p>
          <a:p>
            <a:r>
              <a:rPr lang="es-ES" dirty="0" smtClean="0"/>
              <a:t>c</a:t>
            </a:r>
            <a:r>
              <a:rPr lang="es-ES" dirty="0"/>
              <a:t>) La </a:t>
            </a:r>
            <a:r>
              <a:rPr lang="es-ES" u="sng" dirty="0"/>
              <a:t>obtención de copia o la retención de las facturas</a:t>
            </a:r>
            <a:r>
              <a:rPr lang="es-ES" dirty="0"/>
              <a:t>, documentos equivalentes o sustitutivos y de cualquier otro documento relativo a las operaciones en las que se deduzcan indicios de la incorrecta obtención, disfrute o destino de la subvención. </a:t>
            </a:r>
            <a:endParaRPr lang="es-ES" dirty="0" smtClean="0"/>
          </a:p>
          <a:p>
            <a:r>
              <a:rPr lang="es-ES" dirty="0" smtClean="0"/>
              <a:t>d</a:t>
            </a:r>
            <a:r>
              <a:rPr lang="es-ES" dirty="0"/>
              <a:t>) El </a:t>
            </a:r>
            <a:r>
              <a:rPr lang="es-ES" u="sng" dirty="0"/>
              <a:t>libre acceso </a:t>
            </a:r>
            <a:r>
              <a:rPr lang="es-ES" dirty="0"/>
              <a:t>a </a:t>
            </a:r>
            <a:r>
              <a:rPr lang="es-ES" b="1" dirty="0"/>
              <a:t>información</a:t>
            </a:r>
            <a:r>
              <a:rPr lang="es-ES" dirty="0"/>
              <a:t> </a:t>
            </a:r>
            <a:r>
              <a:rPr lang="es-ES" b="1" dirty="0"/>
              <a:t>de las cuentas bancarias </a:t>
            </a:r>
            <a:r>
              <a:rPr lang="es-ES" dirty="0"/>
              <a:t>en las entidades financieras donde se pueda haber efectuado el cobro de las subvenciones o con cargo a las cuales se puedan haber realizado las disposiciones de los fondos.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6408466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46. Obligación de colaboración.</a:t>
            </a:r>
          </a:p>
        </p:txBody>
      </p:sp>
      <p:sp>
        <p:nvSpPr>
          <p:cNvPr id="3" name="Marcador de contenido 2"/>
          <p:cNvSpPr>
            <a:spLocks noGrp="1"/>
          </p:cNvSpPr>
          <p:nvPr>
            <p:ph idx="1"/>
          </p:nvPr>
        </p:nvSpPr>
        <p:spPr/>
        <p:txBody>
          <a:bodyPr/>
          <a:lstStyle/>
          <a:p>
            <a:r>
              <a:rPr lang="es-ES" dirty="0"/>
              <a:t>2. La </a:t>
            </a:r>
            <a:r>
              <a:rPr lang="es-ES" b="1" dirty="0"/>
              <a:t>negativa</a:t>
            </a:r>
            <a:r>
              <a:rPr lang="es-ES" dirty="0"/>
              <a:t> al cumplimiento de esta obligación se considerará resistencia, excusa, obstrucción o negativa a los efectos previstos en </a:t>
            </a:r>
            <a:r>
              <a:rPr lang="es-ES" dirty="0" smtClean="0"/>
              <a:t>la ley</a:t>
            </a:r>
            <a:r>
              <a:rPr lang="es-ES" dirty="0"/>
              <a:t>, sin perjuicio de las sanciones que, en su caso, pudieran corresponder.</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2679147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47. Facultades del personal controlador. </a:t>
            </a:r>
          </a:p>
        </p:txBody>
      </p:sp>
      <p:sp>
        <p:nvSpPr>
          <p:cNvPr id="3" name="Marcador de contenido 2"/>
          <p:cNvSpPr>
            <a:spLocks noGrp="1"/>
          </p:cNvSpPr>
          <p:nvPr>
            <p:ph idx="1"/>
          </p:nvPr>
        </p:nvSpPr>
        <p:spPr/>
        <p:txBody>
          <a:bodyPr>
            <a:normAutofit/>
          </a:bodyPr>
          <a:lstStyle/>
          <a:p>
            <a:r>
              <a:rPr lang="es-ES" dirty="0"/>
              <a:t>1. Los </a:t>
            </a:r>
            <a:r>
              <a:rPr lang="es-ES" b="1" dirty="0"/>
              <a:t>funcionarios de la </a:t>
            </a:r>
            <a:r>
              <a:rPr lang="es-ES" b="1" dirty="0" smtClean="0"/>
              <a:t>IGAE</a:t>
            </a:r>
            <a:r>
              <a:rPr lang="es-ES" dirty="0" smtClean="0"/>
              <a:t>, </a:t>
            </a:r>
            <a:r>
              <a:rPr lang="es-ES" dirty="0"/>
              <a:t>en el ejercicio de las funciones de control financiero de subvenciones, serán considerados </a:t>
            </a:r>
            <a:r>
              <a:rPr lang="es-ES" b="1" dirty="0"/>
              <a:t>agentes de la autoridad</a:t>
            </a:r>
            <a:r>
              <a:rPr lang="es-ES" dirty="0"/>
              <a:t>. Tendrán esta misma consideración los funcionarios de los órganos que tengan atribuidas funciones de control financiero, de acuerdo con la normativa comunitaria. </a:t>
            </a:r>
            <a:endParaRPr lang="es-ES" dirty="0" smtClean="0"/>
          </a:p>
          <a:p>
            <a:r>
              <a:rPr lang="es-ES" dirty="0" smtClean="0"/>
              <a:t>2</a:t>
            </a:r>
            <a:r>
              <a:rPr lang="es-ES" dirty="0"/>
              <a:t>. Las autoridades, cualquiera que sea su naturaleza, así como los jefes o directores de oficinas públicas, organismos autónomos y otros entes de derecho público y quienes, en general, ejerzan funciones públicas o desarrollen su trabajo en dichas entidades deberán prestar la </a:t>
            </a:r>
            <a:r>
              <a:rPr lang="es-ES" u="sng" dirty="0"/>
              <a:t>debida colaboración y apoyo </a:t>
            </a:r>
            <a:r>
              <a:rPr lang="es-ES" dirty="0"/>
              <a:t>a los funcionarios encargados de la realización del control financiero de subvenciones.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5660630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47. Facultades del personal controlador. </a:t>
            </a:r>
          </a:p>
        </p:txBody>
      </p:sp>
      <p:sp>
        <p:nvSpPr>
          <p:cNvPr id="3" name="Marcador de contenido 2"/>
          <p:cNvSpPr>
            <a:spLocks noGrp="1"/>
          </p:cNvSpPr>
          <p:nvPr>
            <p:ph idx="1"/>
          </p:nvPr>
        </p:nvSpPr>
        <p:spPr/>
        <p:txBody>
          <a:bodyPr>
            <a:normAutofit/>
          </a:bodyPr>
          <a:lstStyle/>
          <a:p>
            <a:r>
              <a:rPr lang="es-ES" dirty="0"/>
              <a:t>3. Los </a:t>
            </a:r>
            <a:r>
              <a:rPr lang="es-ES" b="1" dirty="0"/>
              <a:t>juzgados y tribunales </a:t>
            </a:r>
            <a:r>
              <a:rPr lang="es-ES" dirty="0"/>
              <a:t>deberán facilitar a la Administración, de oficio o a requerimiento de ésta, cuantos datos con trascendencia en la aplicación de subvenciones se desprendan de las actuaciones judiciales de las que conozcan, respetando, en su caso, el secreto de las diligencias sumariales. </a:t>
            </a:r>
            <a:endParaRPr lang="es-ES" dirty="0" smtClean="0"/>
          </a:p>
          <a:p>
            <a:r>
              <a:rPr lang="es-ES" dirty="0" smtClean="0"/>
              <a:t>4</a:t>
            </a:r>
            <a:r>
              <a:rPr lang="es-ES" dirty="0"/>
              <a:t>. El </a:t>
            </a:r>
            <a:r>
              <a:rPr lang="es-ES" b="1" dirty="0"/>
              <a:t>Servicio Jurídico del Estado </a:t>
            </a:r>
            <a:r>
              <a:rPr lang="es-ES" dirty="0"/>
              <a:t>deberá prestar la asistencia jurídica que, en su caso, corresponda a los funcionarios que, como consecuencia de su participación en actuaciones de control financiero de subvenciones, sean objeto de citaciones por órgano jurisdiccional. </a:t>
            </a:r>
            <a:endParaRPr lang="es-ES" dirty="0" smtClean="0"/>
          </a:p>
          <a:p>
            <a:r>
              <a:rPr lang="es-ES" dirty="0" smtClean="0"/>
              <a:t>5</a:t>
            </a:r>
            <a:r>
              <a:rPr lang="es-ES" dirty="0"/>
              <a:t>. La </a:t>
            </a:r>
            <a:r>
              <a:rPr lang="es-ES" u="sng" dirty="0"/>
              <a:t>cesión de datos de carácter personal </a:t>
            </a:r>
            <a:r>
              <a:rPr lang="es-ES" dirty="0"/>
              <a:t>que se deba efectuar a la </a:t>
            </a:r>
            <a:r>
              <a:rPr lang="es-ES" dirty="0" smtClean="0"/>
              <a:t>IGAE </a:t>
            </a:r>
            <a:r>
              <a:rPr lang="es-ES" dirty="0"/>
              <a:t>para el ejercicio de sus funciones de control financiero </a:t>
            </a:r>
            <a:r>
              <a:rPr lang="es-ES" b="1" dirty="0" smtClean="0"/>
              <a:t>no </a:t>
            </a:r>
            <a:r>
              <a:rPr lang="es-ES" b="1" dirty="0"/>
              <a:t>requerirá el consentimiento del afectado</a:t>
            </a:r>
            <a:r>
              <a:rPr lang="es-ES" dirty="0"/>
              <a:t>. En este ámbito no será de aplicación lo dispuesto en </a:t>
            </a:r>
            <a:r>
              <a:rPr lang="es-ES" dirty="0" smtClean="0"/>
              <a:t>la </a:t>
            </a:r>
            <a:r>
              <a:rPr lang="es-ES" dirty="0"/>
              <a:t>Ley Orgánica 15/1999, de 13 de diciembre, de Protección de Datos de Carácter Personal.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4935553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48. Deberes del personal controlador. </a:t>
            </a:r>
          </a:p>
        </p:txBody>
      </p:sp>
      <p:sp>
        <p:nvSpPr>
          <p:cNvPr id="3" name="Marcador de contenido 2"/>
          <p:cNvSpPr>
            <a:spLocks noGrp="1"/>
          </p:cNvSpPr>
          <p:nvPr>
            <p:ph idx="1"/>
          </p:nvPr>
        </p:nvSpPr>
        <p:spPr/>
        <p:txBody>
          <a:bodyPr>
            <a:normAutofit/>
          </a:bodyPr>
          <a:lstStyle/>
          <a:p>
            <a:r>
              <a:rPr lang="es-ES" dirty="0"/>
              <a:t>1. El </a:t>
            </a:r>
            <a:r>
              <a:rPr lang="es-ES" b="1" dirty="0"/>
              <a:t>personal controlador </a:t>
            </a:r>
            <a:r>
              <a:rPr lang="es-ES" dirty="0"/>
              <a:t>que realice el control financiero de subvenciones deberá guardar la confidencialidad y el secreto respecto de los asuntos que conozcan por razón de su trabajo. </a:t>
            </a:r>
            <a:r>
              <a:rPr lang="es-ES" dirty="0" smtClean="0"/>
              <a:t>Los </a:t>
            </a:r>
            <a:r>
              <a:rPr lang="es-ES" dirty="0"/>
              <a:t>datos, informes o antecedentes obtenidos en el ejercicio de dicho control sólo podrán utilizarse </a:t>
            </a:r>
            <a:endParaRPr lang="es-ES" dirty="0" smtClean="0"/>
          </a:p>
          <a:p>
            <a:pPr lvl="1"/>
            <a:r>
              <a:rPr lang="es-ES" dirty="0" smtClean="0"/>
              <a:t>para </a:t>
            </a:r>
            <a:r>
              <a:rPr lang="es-ES" dirty="0"/>
              <a:t>los fines asignados al mismo, </a:t>
            </a:r>
            <a:endParaRPr lang="es-ES" dirty="0" smtClean="0"/>
          </a:p>
          <a:p>
            <a:pPr lvl="1"/>
            <a:r>
              <a:rPr lang="es-ES" dirty="0" smtClean="0"/>
              <a:t>servir </a:t>
            </a:r>
            <a:r>
              <a:rPr lang="es-ES" dirty="0"/>
              <a:t>de fundamento para la exigencia de reintegro y, </a:t>
            </a:r>
            <a:endParaRPr lang="es-ES" dirty="0" smtClean="0"/>
          </a:p>
          <a:p>
            <a:pPr lvl="1"/>
            <a:r>
              <a:rPr lang="es-ES" dirty="0" smtClean="0"/>
              <a:t>en </a:t>
            </a:r>
            <a:r>
              <a:rPr lang="es-ES" dirty="0"/>
              <a:t>su caso, para poner en conocimiento de los órganos competentes los hechos que puedan ser constitutivos de infracción administrativa, responsabilidad contable o penal.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006251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48. Deberes del personal controlador. </a:t>
            </a:r>
          </a:p>
        </p:txBody>
      </p:sp>
      <p:sp>
        <p:nvSpPr>
          <p:cNvPr id="3" name="Marcador de contenido 2"/>
          <p:cNvSpPr>
            <a:spLocks noGrp="1"/>
          </p:cNvSpPr>
          <p:nvPr>
            <p:ph idx="1"/>
          </p:nvPr>
        </p:nvSpPr>
        <p:spPr/>
        <p:txBody>
          <a:bodyPr/>
          <a:lstStyle/>
          <a:p>
            <a:r>
              <a:rPr lang="es-ES" dirty="0"/>
              <a:t>2. Cuando en la práctica de un control financiero el funcionario actuante aprecie que los hechos acreditados en el expediente pudieran ser susceptibles de constituir una </a:t>
            </a:r>
            <a:r>
              <a:rPr lang="es-ES" b="1" dirty="0"/>
              <a:t>infracción administrativa o de responsabilidades contables o penales</a:t>
            </a:r>
            <a:r>
              <a:rPr lang="es-ES" dirty="0"/>
              <a:t>, lo deberá poner en conocimiento de la </a:t>
            </a:r>
            <a:r>
              <a:rPr lang="es-ES" dirty="0" smtClean="0"/>
              <a:t>IGAE </a:t>
            </a:r>
            <a:r>
              <a:rPr lang="es-ES" dirty="0"/>
              <a:t>a efectos de que, si procede, remita lo actuado al órgano competente para la iniciación de los oportunos procedimientos.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005571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49. Del procedimiento de control financiero. </a:t>
            </a:r>
          </a:p>
        </p:txBody>
      </p:sp>
      <p:sp>
        <p:nvSpPr>
          <p:cNvPr id="3" name="Marcador de contenido 2"/>
          <p:cNvSpPr>
            <a:spLocks noGrp="1"/>
          </p:cNvSpPr>
          <p:nvPr>
            <p:ph idx="1"/>
          </p:nvPr>
        </p:nvSpPr>
        <p:spPr/>
        <p:txBody>
          <a:bodyPr>
            <a:normAutofit/>
          </a:bodyPr>
          <a:lstStyle/>
          <a:p>
            <a:r>
              <a:rPr lang="es-ES" dirty="0"/>
              <a:t>1. El ejercicio del control financiero de subvenciones se adecuará al </a:t>
            </a:r>
            <a:r>
              <a:rPr lang="es-ES" b="1" dirty="0"/>
              <a:t>plan anual de auditorías </a:t>
            </a:r>
            <a:r>
              <a:rPr lang="es-ES" dirty="0"/>
              <a:t>y sus modificaciones que apruebe anualmente la </a:t>
            </a:r>
            <a:r>
              <a:rPr lang="es-ES" dirty="0" smtClean="0"/>
              <a:t>IGAE. </a:t>
            </a:r>
            <a:r>
              <a:rPr lang="es-ES" u="sng" dirty="0"/>
              <a:t>Reglamentariamente</a:t>
            </a:r>
            <a:r>
              <a:rPr lang="es-ES" dirty="0"/>
              <a:t> se determinarán los supuestos en que, como consecuencia de la realización de un control, se pueda extender el ámbito más allá de lo previsto inicialmente en el plan. No obstante, no será necesario incluir en el plan de auditorías y actuaciones de control financiero de la </a:t>
            </a:r>
            <a:r>
              <a:rPr lang="es-ES" dirty="0" smtClean="0"/>
              <a:t>IGAE, </a:t>
            </a:r>
            <a:r>
              <a:rPr lang="es-ES" dirty="0"/>
              <a:t>las </a:t>
            </a:r>
            <a:r>
              <a:rPr lang="es-ES" u="sng" dirty="0"/>
              <a:t>comprobaciones precisas que soliciten otros Estados miembros en aplicación de reglamentos comunitarios</a:t>
            </a:r>
            <a:r>
              <a:rPr lang="es-ES" dirty="0"/>
              <a:t> sobre beneficiarios perceptores de fondos comunitarios.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0663159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49. Del procedimiento de control financiero. </a:t>
            </a:r>
          </a:p>
        </p:txBody>
      </p:sp>
      <p:sp>
        <p:nvSpPr>
          <p:cNvPr id="3" name="Marcador de contenido 2"/>
          <p:cNvSpPr>
            <a:spLocks noGrp="1"/>
          </p:cNvSpPr>
          <p:nvPr>
            <p:ph idx="1"/>
          </p:nvPr>
        </p:nvSpPr>
        <p:spPr/>
        <p:txBody>
          <a:bodyPr>
            <a:normAutofit fontScale="92500"/>
          </a:bodyPr>
          <a:lstStyle/>
          <a:p>
            <a:r>
              <a:rPr lang="es-ES" dirty="0"/>
              <a:t>2. La iniciación de las actuaciones de </a:t>
            </a:r>
            <a:r>
              <a:rPr lang="es-ES" u="sng" dirty="0"/>
              <a:t>control financiero sobre beneficiarios y, en su caso, entidades colaboradoras</a:t>
            </a:r>
            <a:r>
              <a:rPr lang="es-ES" dirty="0"/>
              <a:t> se efectuará mediante su notificación a éstos, en la que se indicará </a:t>
            </a:r>
            <a:endParaRPr lang="es-ES" dirty="0" smtClean="0"/>
          </a:p>
          <a:p>
            <a:pPr lvl="1"/>
            <a:r>
              <a:rPr lang="es-ES" dirty="0" smtClean="0"/>
              <a:t>la </a:t>
            </a:r>
            <a:r>
              <a:rPr lang="es-ES" dirty="0"/>
              <a:t>naturaleza y alcance de las actuaciones a desarrollar, </a:t>
            </a:r>
            <a:endParaRPr lang="es-ES" dirty="0" smtClean="0"/>
          </a:p>
          <a:p>
            <a:pPr lvl="1"/>
            <a:r>
              <a:rPr lang="es-ES" dirty="0" smtClean="0"/>
              <a:t>la </a:t>
            </a:r>
            <a:r>
              <a:rPr lang="es-ES" dirty="0"/>
              <a:t>fecha de personación del equipo de control que va a realizarlas, </a:t>
            </a:r>
            <a:endParaRPr lang="es-ES" dirty="0" smtClean="0"/>
          </a:p>
          <a:p>
            <a:pPr lvl="1"/>
            <a:r>
              <a:rPr lang="es-ES" dirty="0" smtClean="0"/>
              <a:t>la </a:t>
            </a:r>
            <a:r>
              <a:rPr lang="es-ES" dirty="0"/>
              <a:t>documentación que en un principio debe ponerse a disposición del mismo y </a:t>
            </a:r>
            <a:endParaRPr lang="es-ES" dirty="0" smtClean="0"/>
          </a:p>
          <a:p>
            <a:pPr lvl="1"/>
            <a:r>
              <a:rPr lang="es-ES" dirty="0" smtClean="0"/>
              <a:t>demás </a:t>
            </a:r>
            <a:r>
              <a:rPr lang="es-ES" dirty="0"/>
              <a:t>elementos que se consideren necesarios. </a:t>
            </a:r>
            <a:endParaRPr lang="es-ES" dirty="0" smtClean="0"/>
          </a:p>
          <a:p>
            <a:r>
              <a:rPr lang="es-ES" dirty="0" smtClean="0"/>
              <a:t>Los </a:t>
            </a:r>
            <a:r>
              <a:rPr lang="es-ES" u="sng" dirty="0"/>
              <a:t>beneficiarios y, en su caso, entidades colaboradoras </a:t>
            </a:r>
            <a:r>
              <a:rPr lang="es-ES" dirty="0"/>
              <a:t>deberán ser informados, al inicio de las actuaciones, de sus derechos y obligaciones en el curso de las mismas. Estas actuaciones serán comunicadas, igualmente, a los órganos gestores de las subvenciones. Si durante el control las entidades colaboradoras o los beneficiarios cambian de domicilio deberán comunicarlo a la </a:t>
            </a:r>
            <a:r>
              <a:rPr lang="es-ES" dirty="0" smtClean="0"/>
              <a:t>IGAE; </a:t>
            </a:r>
            <a:r>
              <a:rPr lang="es-ES" u="sng" dirty="0"/>
              <a:t>las actuaciones de control realizadas en el domicilio anterior serán válidas en tanto no se comunique el cambio</a:t>
            </a:r>
            <a:r>
              <a:rPr lang="es-ES" dirty="0"/>
              <a:t>.</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73760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49. Del procedimiento de control financiero. </a:t>
            </a:r>
          </a:p>
        </p:txBody>
      </p:sp>
      <p:sp>
        <p:nvSpPr>
          <p:cNvPr id="3" name="Marcador de contenido 2"/>
          <p:cNvSpPr>
            <a:spLocks noGrp="1"/>
          </p:cNvSpPr>
          <p:nvPr>
            <p:ph idx="1"/>
          </p:nvPr>
        </p:nvSpPr>
        <p:spPr/>
        <p:txBody>
          <a:bodyPr/>
          <a:lstStyle/>
          <a:p>
            <a:r>
              <a:rPr lang="es-ES" dirty="0"/>
              <a:t>3. Cuando en el desarrollo del control financiero se determine la existencia de circunstancias que pudieran dar origen a la devolución de las cantidades percibidas por causas distintas a las previstas en el artículo </a:t>
            </a:r>
            <a:r>
              <a:rPr lang="es-ES" dirty="0" smtClean="0"/>
              <a:t>37 (causas de reintegro), </a:t>
            </a:r>
            <a:r>
              <a:rPr lang="es-ES" dirty="0"/>
              <a:t>se pondrán los hechos en conocimiento del órgano concedente de la subvención, que deberá informar sobre las medidas adoptadas, pudiendo acordarse la suspensión del procedimiento de control financiero. La </a:t>
            </a:r>
            <a:r>
              <a:rPr lang="es-ES" u="sng" dirty="0"/>
              <a:t>suspensión del procedimiento deberá notificarse al beneficiario o entidad colaboradora</a:t>
            </a:r>
            <a:r>
              <a:rPr lang="es-ES" dirty="0"/>
              <a:t>.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6436225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49. Del procedimiento de control financiero. </a:t>
            </a:r>
          </a:p>
        </p:txBody>
      </p:sp>
      <p:sp>
        <p:nvSpPr>
          <p:cNvPr id="3" name="Marcador de contenido 2"/>
          <p:cNvSpPr>
            <a:spLocks noGrp="1"/>
          </p:cNvSpPr>
          <p:nvPr>
            <p:ph idx="1"/>
          </p:nvPr>
        </p:nvSpPr>
        <p:spPr/>
        <p:txBody>
          <a:bodyPr/>
          <a:lstStyle/>
          <a:p>
            <a:r>
              <a:rPr lang="es-ES" dirty="0"/>
              <a:t>4. La finalización de la suspensión, que en todo caso deberá notificarse al beneficiario o entidad colaboradora, se producirá cuando: </a:t>
            </a:r>
            <a:endParaRPr lang="es-ES" dirty="0" smtClean="0"/>
          </a:p>
          <a:p>
            <a:pPr lvl="1"/>
            <a:r>
              <a:rPr lang="es-ES" dirty="0" smtClean="0"/>
              <a:t>a</a:t>
            </a:r>
            <a:r>
              <a:rPr lang="es-ES" dirty="0"/>
              <a:t>) Una vez adoptadas por el órgano concedente las medidas que, a su juicio, resulten oportunas, las mismas serán comunicadas al órgano de control. </a:t>
            </a:r>
            <a:endParaRPr lang="es-ES" dirty="0" smtClean="0"/>
          </a:p>
          <a:p>
            <a:pPr lvl="1"/>
            <a:r>
              <a:rPr lang="es-ES" dirty="0" smtClean="0"/>
              <a:t>b</a:t>
            </a:r>
            <a:r>
              <a:rPr lang="es-ES" dirty="0"/>
              <a:t>) Si, transcurridos </a:t>
            </a:r>
            <a:r>
              <a:rPr lang="es-ES" u="sng" dirty="0"/>
              <a:t>tres meses </a:t>
            </a:r>
            <a:r>
              <a:rPr lang="es-ES" dirty="0"/>
              <a:t>desde el acuerdo de suspensión, no se hubiera comunicado la adopción de medidas por parte del órgano gestor</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175527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Artículo 49. Del procedimiento de control financiero. </a:t>
            </a:r>
            <a:endParaRPr lang="es-ES" dirty="0"/>
          </a:p>
        </p:txBody>
      </p:sp>
      <p:sp>
        <p:nvSpPr>
          <p:cNvPr id="3" name="Marcador de contenido 2"/>
          <p:cNvSpPr>
            <a:spLocks noGrp="1"/>
          </p:cNvSpPr>
          <p:nvPr>
            <p:ph idx="1"/>
          </p:nvPr>
        </p:nvSpPr>
        <p:spPr/>
        <p:txBody>
          <a:bodyPr>
            <a:normAutofit/>
          </a:bodyPr>
          <a:lstStyle/>
          <a:p>
            <a:r>
              <a:rPr lang="es-ES" dirty="0"/>
              <a:t>5. Cuando en el ejercicio de las funciones de control financiero se deduzcan indicios de la incorrecta obtención, destino o justificación de la subvención percibida, la </a:t>
            </a:r>
            <a:r>
              <a:rPr lang="es-ES" dirty="0" smtClean="0"/>
              <a:t>IGAE podrá </a:t>
            </a:r>
            <a:r>
              <a:rPr lang="es-ES" dirty="0"/>
              <a:t>acordar la adopción de las medidas cautelares que se estimen precisas al objeto de impedir la desaparición, destrucción o alteración de las facturas, documentos equivalentes o sustitutivos y de cualquier otro documento relativo a las operaciones en que tales indicios se manifiesten. Las medidas habrán de ser proporcionadas al fin que se persiga. En ningún caso se adoptarán aquéllas que puedan producir un </a:t>
            </a:r>
            <a:r>
              <a:rPr lang="es-ES" u="sng" dirty="0"/>
              <a:t>perjuicio de difícil o imposible reparación.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98096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rgbClr val="F56617"/>
                </a:solidFill>
              </a:rPr>
              <a:t>Artículo 49. Del procedimiento de control financiero. </a:t>
            </a:r>
            <a:endParaRPr lang="es-ES" dirty="0"/>
          </a:p>
        </p:txBody>
      </p:sp>
      <p:sp>
        <p:nvSpPr>
          <p:cNvPr id="3" name="Marcador de contenido 2"/>
          <p:cNvSpPr>
            <a:spLocks noGrp="1"/>
          </p:cNvSpPr>
          <p:nvPr>
            <p:ph idx="1"/>
          </p:nvPr>
        </p:nvSpPr>
        <p:spPr/>
        <p:txBody>
          <a:bodyPr/>
          <a:lstStyle/>
          <a:p>
            <a:r>
              <a:rPr lang="es-ES" dirty="0"/>
              <a:t>6. Las actuaciones de control financiero sobre </a:t>
            </a:r>
            <a:r>
              <a:rPr lang="es-ES" u="sng" dirty="0"/>
              <a:t>beneficiarios y, en su caso, entidades colaboradoras</a:t>
            </a:r>
            <a:r>
              <a:rPr lang="es-ES" dirty="0"/>
              <a:t> finalizarán con la emisión de los correspondientes informes comprensivos de los hechos puestos de manifiesto y de las conclusiones que de ellos se deriven. Cuando el órgano concedente, </a:t>
            </a:r>
            <a:r>
              <a:rPr lang="es-ES" dirty="0" smtClean="0"/>
              <a:t>comunicara </a:t>
            </a:r>
            <a:r>
              <a:rPr lang="es-ES" dirty="0"/>
              <a:t>el inicio de actuaciones que pudieran afectar a la validez del acto de concesión, la finalización del procedimiento de control financiero de subvenciones se producirá mediante resolución de la </a:t>
            </a:r>
            <a:r>
              <a:rPr lang="es-ES" dirty="0" smtClean="0"/>
              <a:t>IGAE en </a:t>
            </a:r>
            <a:r>
              <a:rPr lang="es-ES" dirty="0"/>
              <a:t>la que se declarará la improcedencia de continuar las actuaciones de control, sin perjuicio de que, una vez recaída en resolución declarando la validez total o parcial del acto de concesión, pudieran volver a iniciarse las actuaciones.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65193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49. Del procedimiento de control financiero. </a:t>
            </a:r>
          </a:p>
        </p:txBody>
      </p:sp>
      <p:sp>
        <p:nvSpPr>
          <p:cNvPr id="3" name="Marcador de contenido 2"/>
          <p:cNvSpPr>
            <a:spLocks noGrp="1"/>
          </p:cNvSpPr>
          <p:nvPr>
            <p:ph idx="1"/>
          </p:nvPr>
        </p:nvSpPr>
        <p:spPr/>
        <p:txBody>
          <a:bodyPr>
            <a:normAutofit/>
          </a:bodyPr>
          <a:lstStyle/>
          <a:p>
            <a:r>
              <a:rPr lang="es-ES" dirty="0"/>
              <a:t>7. Las actuaciones de control financiero </a:t>
            </a:r>
            <a:r>
              <a:rPr lang="es-ES" u="sng" dirty="0"/>
              <a:t>sobre beneficiarios y, en su caso, entidades colaboradoras</a:t>
            </a:r>
            <a:r>
              <a:rPr lang="es-ES" dirty="0"/>
              <a:t>, deberán concluir en el </a:t>
            </a:r>
            <a:r>
              <a:rPr lang="es-ES" b="1" dirty="0"/>
              <a:t>plazo máximo de 12 meses </a:t>
            </a:r>
            <a:r>
              <a:rPr lang="es-ES" dirty="0"/>
              <a:t>a contar desde la fecha de notificación a aquéllos del inicio de las mismas. Dicho plazo </a:t>
            </a:r>
            <a:r>
              <a:rPr lang="es-ES" b="1" dirty="0"/>
              <a:t>podrá ampliarse hasta en 12 meses más</a:t>
            </a:r>
            <a:r>
              <a:rPr lang="es-ES" dirty="0"/>
              <a:t>, cuando en las actuaciones concurra alguna de las siguientes circunstancias: </a:t>
            </a:r>
            <a:endParaRPr lang="es-ES" dirty="0" smtClean="0"/>
          </a:p>
          <a:p>
            <a:pPr lvl="1"/>
            <a:r>
              <a:rPr lang="es-ES" dirty="0" smtClean="0"/>
              <a:t>a</a:t>
            </a:r>
            <a:r>
              <a:rPr lang="es-ES" dirty="0"/>
              <a:t>) Que se trate de actuaciones que revistan especial complejidad. </a:t>
            </a:r>
            <a:endParaRPr lang="es-ES" dirty="0" smtClean="0"/>
          </a:p>
          <a:p>
            <a:pPr lvl="1"/>
            <a:r>
              <a:rPr lang="es-ES" dirty="0" smtClean="0"/>
              <a:t>b</a:t>
            </a:r>
            <a:r>
              <a:rPr lang="es-ES" dirty="0"/>
              <a:t>) Cuando en el transcurso de las actuaciones se descubra que el beneficiario o entidad colaboradora han ocultado información o documentación esencial para un adecuado desarrollo del control.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618299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49. Del procedimiento de control financiero. </a:t>
            </a:r>
          </a:p>
        </p:txBody>
      </p:sp>
      <p:sp>
        <p:nvSpPr>
          <p:cNvPr id="3" name="Marcador de contenido 2"/>
          <p:cNvSpPr>
            <a:spLocks noGrp="1"/>
          </p:cNvSpPr>
          <p:nvPr>
            <p:ph idx="1"/>
          </p:nvPr>
        </p:nvSpPr>
        <p:spPr/>
        <p:txBody>
          <a:bodyPr/>
          <a:lstStyle/>
          <a:p>
            <a:r>
              <a:rPr lang="es-ES" dirty="0"/>
              <a:t>8. A los efectos del plazo previsto en el apartado anterior, no se computarán las </a:t>
            </a:r>
            <a:r>
              <a:rPr lang="es-ES" b="1" dirty="0"/>
              <a:t>dilaciones</a:t>
            </a:r>
            <a:r>
              <a:rPr lang="es-ES" dirty="0"/>
              <a:t> imputables al beneficiario o entidad colaboradora, en su caso, ni los </a:t>
            </a:r>
            <a:r>
              <a:rPr lang="es-ES" b="1" dirty="0"/>
              <a:t>períodos de interrupción justificada </a:t>
            </a:r>
            <a:r>
              <a:rPr lang="es-ES" dirty="0"/>
              <a:t>que se especifiquen reglamentariamente. </a:t>
            </a:r>
            <a:endParaRPr lang="es-ES" dirty="0" smtClean="0"/>
          </a:p>
          <a:p>
            <a:r>
              <a:rPr lang="es-ES" dirty="0" smtClean="0"/>
              <a:t>9</a:t>
            </a:r>
            <a:r>
              <a:rPr lang="es-ES" dirty="0"/>
              <a:t>. Con el fin de impulsar adecuadamente las actuaciones de control financiero de subvenciones, los órganos de control podrán exigir la </a:t>
            </a:r>
            <a:r>
              <a:rPr lang="es-ES" b="1" dirty="0"/>
              <a:t>comparecencia</a:t>
            </a:r>
            <a:r>
              <a:rPr lang="es-ES" dirty="0"/>
              <a:t> del beneficiario, de la entidad colaboradora o de cuantos estén sometidos al deber de colaboración, </a:t>
            </a:r>
            <a:r>
              <a:rPr lang="es-ES" u="sng" dirty="0"/>
              <a:t>en su domicilio o en las oficinas públicas </a:t>
            </a:r>
            <a:r>
              <a:rPr lang="es-ES" dirty="0"/>
              <a:t>que se designen al efecto.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846664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50. Documentación de las actuaciones de control financiero. </a:t>
            </a:r>
          </a:p>
        </p:txBody>
      </p:sp>
      <p:sp>
        <p:nvSpPr>
          <p:cNvPr id="3" name="Marcador de contenido 2"/>
          <p:cNvSpPr>
            <a:spLocks noGrp="1"/>
          </p:cNvSpPr>
          <p:nvPr>
            <p:ph idx="1"/>
          </p:nvPr>
        </p:nvSpPr>
        <p:spPr/>
        <p:txBody>
          <a:bodyPr/>
          <a:lstStyle/>
          <a:p>
            <a:r>
              <a:rPr lang="es-ES" dirty="0"/>
              <a:t>1. Las actuaciones de control financiero se documentarán en </a:t>
            </a:r>
            <a:r>
              <a:rPr lang="es-ES" b="1" dirty="0"/>
              <a:t>diligencias</a:t>
            </a:r>
            <a:r>
              <a:rPr lang="es-ES" dirty="0"/>
              <a:t>, para reflejar hechos relevantes que se pongan de manifiesto en el ejercicio del mismo, y en </a:t>
            </a:r>
            <a:r>
              <a:rPr lang="es-ES" b="1" dirty="0"/>
              <a:t>informes</a:t>
            </a:r>
            <a:r>
              <a:rPr lang="es-ES" dirty="0"/>
              <a:t>, que tendrán el contenido y estructura y cumplirán los requisitos que se determinen reglamentariamente. </a:t>
            </a:r>
            <a:r>
              <a:rPr lang="es-ES" dirty="0" smtClean="0"/>
              <a:t> (Diligencias vs Informes)</a:t>
            </a:r>
          </a:p>
          <a:p>
            <a:r>
              <a:rPr lang="es-ES" dirty="0" smtClean="0"/>
              <a:t>2</a:t>
            </a:r>
            <a:r>
              <a:rPr lang="es-ES" dirty="0"/>
              <a:t>. Los </a:t>
            </a:r>
            <a:r>
              <a:rPr lang="es-ES" b="1" dirty="0"/>
              <a:t>informes</a:t>
            </a:r>
            <a:r>
              <a:rPr lang="es-ES" dirty="0"/>
              <a:t> se notificarán a los beneficiarios o entidades colaboradoras que hayan sido objeto de control. Una copia del informe se remitirá al órgano gestor que concedió la subvención señalando en su caso la necesidad de iniciar expedientes de reintegro y sancionador. </a:t>
            </a:r>
            <a:endParaRPr lang="es-ES" dirty="0" smtClean="0"/>
          </a:p>
          <a:p>
            <a:r>
              <a:rPr lang="es-ES" dirty="0" smtClean="0"/>
              <a:t>3</a:t>
            </a:r>
            <a:r>
              <a:rPr lang="es-ES" dirty="0"/>
              <a:t>. </a:t>
            </a:r>
            <a:r>
              <a:rPr lang="es-ES" b="1" dirty="0"/>
              <a:t>Tanto las diligencias como los informes </a:t>
            </a:r>
            <a:r>
              <a:rPr lang="es-ES" dirty="0"/>
              <a:t>tendrán naturaleza de </a:t>
            </a:r>
            <a:r>
              <a:rPr lang="es-ES" u="sng" dirty="0"/>
              <a:t>documentos públicos</a:t>
            </a:r>
            <a:r>
              <a:rPr lang="es-ES" dirty="0"/>
              <a:t> y harán </a:t>
            </a:r>
            <a:r>
              <a:rPr lang="es-ES" u="sng" dirty="0"/>
              <a:t>prueba de los hechos que motiven su formalización</a:t>
            </a:r>
            <a:r>
              <a:rPr lang="es-ES" dirty="0"/>
              <a:t>, </a:t>
            </a:r>
            <a:r>
              <a:rPr lang="es-ES" u="sng" dirty="0"/>
              <a:t>salvo que se acredite lo contrario.</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707863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51. Efectos de los informes de control financiero. </a:t>
            </a:r>
          </a:p>
        </p:txBody>
      </p:sp>
      <p:sp>
        <p:nvSpPr>
          <p:cNvPr id="3" name="Marcador de contenido 2"/>
          <p:cNvSpPr>
            <a:spLocks noGrp="1"/>
          </p:cNvSpPr>
          <p:nvPr>
            <p:ph idx="1"/>
          </p:nvPr>
        </p:nvSpPr>
        <p:spPr/>
        <p:txBody>
          <a:bodyPr>
            <a:normAutofit/>
          </a:bodyPr>
          <a:lstStyle/>
          <a:p>
            <a:r>
              <a:rPr lang="es-ES" dirty="0"/>
              <a:t>1. Cuando en el informe emitido por la </a:t>
            </a:r>
            <a:r>
              <a:rPr lang="es-ES" dirty="0" smtClean="0"/>
              <a:t>IGAE se </a:t>
            </a:r>
            <a:r>
              <a:rPr lang="es-ES" dirty="0"/>
              <a:t>recoja la procedencia de reintegrar la totalidad o parte de la subvención, el órgano gestor deberá acordar, con base en el referido informe y en el </a:t>
            </a:r>
            <a:r>
              <a:rPr lang="es-ES" b="1" dirty="0"/>
              <a:t>plazo de dos meses</a:t>
            </a:r>
            <a:r>
              <a:rPr lang="es-ES" dirty="0"/>
              <a:t>, el inicio del expediente de reintegro, notificándolo así al beneficiario o entidad colaboradora, que dispondrá de </a:t>
            </a:r>
            <a:r>
              <a:rPr lang="es-ES" b="1" dirty="0"/>
              <a:t>15 días para alegar </a:t>
            </a:r>
            <a:r>
              <a:rPr lang="es-ES" dirty="0"/>
              <a:t>cuanto considere conveniente en su defensa.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7389142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51. Efectos de los informes de control financiero. </a:t>
            </a:r>
          </a:p>
        </p:txBody>
      </p:sp>
      <p:sp>
        <p:nvSpPr>
          <p:cNvPr id="3" name="Marcador de contenido 2"/>
          <p:cNvSpPr>
            <a:spLocks noGrp="1"/>
          </p:cNvSpPr>
          <p:nvPr>
            <p:ph idx="1"/>
          </p:nvPr>
        </p:nvSpPr>
        <p:spPr/>
        <p:txBody>
          <a:bodyPr>
            <a:normAutofit fontScale="92500" lnSpcReduction="20000"/>
          </a:bodyPr>
          <a:lstStyle/>
          <a:p>
            <a:r>
              <a:rPr lang="es-ES" dirty="0"/>
              <a:t>2. El </a:t>
            </a:r>
            <a:r>
              <a:rPr lang="es-ES" dirty="0" smtClean="0"/>
              <a:t>ÓRGANO GESTOR deberá </a:t>
            </a:r>
            <a:r>
              <a:rPr lang="es-ES" dirty="0"/>
              <a:t>comunicar a la </a:t>
            </a:r>
            <a:r>
              <a:rPr lang="es-ES" dirty="0" smtClean="0"/>
              <a:t>IGAE  </a:t>
            </a:r>
            <a:r>
              <a:rPr lang="es-ES" dirty="0"/>
              <a:t>en el </a:t>
            </a:r>
            <a:r>
              <a:rPr lang="es-ES" b="1" dirty="0"/>
              <a:t>plazo de dos meses </a:t>
            </a:r>
            <a:r>
              <a:rPr lang="es-ES" dirty="0"/>
              <a:t>a partir de la recepción del informe de control financiero la incoación del expediente de reintegro o la discrepancia con su incoación, que deberá ser </a:t>
            </a:r>
            <a:r>
              <a:rPr lang="es-ES" b="1" dirty="0"/>
              <a:t>motivada</a:t>
            </a:r>
            <a:r>
              <a:rPr lang="es-ES" dirty="0"/>
              <a:t>. </a:t>
            </a:r>
            <a:endParaRPr lang="es-ES" dirty="0" smtClean="0"/>
          </a:p>
          <a:p>
            <a:pPr lvl="1"/>
            <a:r>
              <a:rPr lang="es-ES" dirty="0" smtClean="0"/>
              <a:t>En </a:t>
            </a:r>
            <a:r>
              <a:rPr lang="es-ES" dirty="0"/>
              <a:t>este último caso, la </a:t>
            </a:r>
            <a:r>
              <a:rPr lang="es-ES" dirty="0" smtClean="0"/>
              <a:t>IGAE </a:t>
            </a:r>
            <a:r>
              <a:rPr lang="es-ES" b="1" dirty="0" smtClean="0"/>
              <a:t>podrá</a:t>
            </a:r>
            <a:r>
              <a:rPr lang="es-ES" dirty="0" smtClean="0"/>
              <a:t> </a:t>
            </a:r>
            <a:r>
              <a:rPr lang="es-ES" dirty="0"/>
              <a:t>emitir informe de actuación dirigido al </a:t>
            </a:r>
            <a:r>
              <a:rPr lang="es-ES" dirty="0" smtClean="0"/>
              <a:t>TITULAR DEL DEPARTAMENTO del </a:t>
            </a:r>
            <a:r>
              <a:rPr lang="es-ES" dirty="0"/>
              <a:t>que dependa o esté adscrito el órgano gestor de la subvención, del que dará traslado asimismo al órgano gestor. </a:t>
            </a:r>
            <a:endParaRPr lang="es-ES" dirty="0" smtClean="0"/>
          </a:p>
          <a:p>
            <a:pPr lvl="1"/>
            <a:r>
              <a:rPr lang="es-ES" dirty="0" smtClean="0"/>
              <a:t>El TITULAR DEL DEPARTAMENTO, </a:t>
            </a:r>
            <a:r>
              <a:rPr lang="es-ES" dirty="0"/>
              <a:t>una vez recibido dicho informe, manifestará a la </a:t>
            </a:r>
            <a:r>
              <a:rPr lang="es-ES" dirty="0" smtClean="0"/>
              <a:t>IGAE en </a:t>
            </a:r>
            <a:r>
              <a:rPr lang="es-ES" dirty="0"/>
              <a:t>el </a:t>
            </a:r>
            <a:r>
              <a:rPr lang="es-ES" b="1" dirty="0"/>
              <a:t>plazo máximo de dos meses</a:t>
            </a:r>
            <a:r>
              <a:rPr lang="es-ES" dirty="0"/>
              <a:t>, su conformidad o disconformidad con el contenido del mismo. </a:t>
            </a:r>
            <a:endParaRPr lang="es-ES" dirty="0" smtClean="0"/>
          </a:p>
          <a:p>
            <a:pPr lvl="2"/>
            <a:r>
              <a:rPr lang="es-ES" dirty="0" smtClean="0"/>
              <a:t>La </a:t>
            </a:r>
            <a:r>
              <a:rPr lang="es-ES" dirty="0"/>
              <a:t>conformidad con el informe de actuación vinculará al </a:t>
            </a:r>
            <a:r>
              <a:rPr lang="es-ES" dirty="0" smtClean="0"/>
              <a:t>ÓRGANO GESTOR para </a:t>
            </a:r>
            <a:r>
              <a:rPr lang="es-ES" dirty="0"/>
              <a:t>la incoación del expediente de reintegro. </a:t>
            </a:r>
            <a:endParaRPr lang="es-ES" dirty="0" smtClean="0"/>
          </a:p>
          <a:p>
            <a:pPr lvl="2"/>
            <a:r>
              <a:rPr lang="es-ES" dirty="0" smtClean="0"/>
              <a:t>En </a:t>
            </a:r>
            <a:r>
              <a:rPr lang="es-ES" dirty="0"/>
              <a:t>caso de disconformidad, la </a:t>
            </a:r>
            <a:r>
              <a:rPr lang="es-ES" dirty="0" smtClean="0"/>
              <a:t>IGAE podrá </a:t>
            </a:r>
            <a:r>
              <a:rPr lang="es-ES" dirty="0"/>
              <a:t>elevar, a través del Ministro de Hacienda, el referido informe a la consideración de:  </a:t>
            </a:r>
            <a:endParaRPr lang="es-ES" dirty="0" smtClean="0"/>
          </a:p>
          <a:p>
            <a:pPr lvl="3"/>
            <a:r>
              <a:rPr lang="es-ES" dirty="0" smtClean="0"/>
              <a:t>a</a:t>
            </a:r>
            <a:r>
              <a:rPr lang="es-ES" dirty="0"/>
              <a:t>) El </a:t>
            </a:r>
            <a:r>
              <a:rPr lang="es-ES" u="sng" dirty="0"/>
              <a:t>Consejo de Ministros</a:t>
            </a:r>
            <a:r>
              <a:rPr lang="es-ES" dirty="0"/>
              <a:t>, cuando la disconformidad se refiera a un </a:t>
            </a:r>
            <a:r>
              <a:rPr lang="es-ES" b="1" dirty="0"/>
              <a:t>importe superior a 12 millones de euros. </a:t>
            </a:r>
            <a:endParaRPr lang="es-ES" b="1" dirty="0" smtClean="0"/>
          </a:p>
          <a:p>
            <a:pPr lvl="3"/>
            <a:r>
              <a:rPr lang="es-ES" dirty="0" smtClean="0"/>
              <a:t>b</a:t>
            </a:r>
            <a:r>
              <a:rPr lang="es-ES" dirty="0"/>
              <a:t>) La </a:t>
            </a:r>
            <a:r>
              <a:rPr lang="es-ES" u="sng" dirty="0"/>
              <a:t>Comisión Delegada del Gobierno para Asuntos Económicos</a:t>
            </a:r>
            <a:r>
              <a:rPr lang="es-ES" dirty="0"/>
              <a:t>, en el resto de los casos. </a:t>
            </a:r>
            <a:endParaRPr lang="es-ES" dirty="0" smtClean="0"/>
          </a:p>
          <a:p>
            <a:r>
              <a:rPr lang="es-ES" dirty="0" smtClean="0"/>
              <a:t>La </a:t>
            </a:r>
            <a:r>
              <a:rPr lang="es-ES" dirty="0"/>
              <a:t>decisión adoptada por cualquiera de estos órganos resolverá la discrepancia.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268496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51. Efectos de los informes de control financiero. </a:t>
            </a:r>
          </a:p>
        </p:txBody>
      </p:sp>
      <p:sp>
        <p:nvSpPr>
          <p:cNvPr id="3" name="Marcador de contenido 2"/>
          <p:cNvSpPr>
            <a:spLocks noGrp="1"/>
          </p:cNvSpPr>
          <p:nvPr>
            <p:ph idx="1"/>
          </p:nvPr>
        </p:nvSpPr>
        <p:spPr/>
        <p:txBody>
          <a:bodyPr>
            <a:normAutofit/>
          </a:bodyPr>
          <a:lstStyle/>
          <a:p>
            <a:r>
              <a:rPr lang="es-ES" dirty="0"/>
              <a:t>3. Una vez iniciado el expediente de reintegro y a la vista de las alegaciones presentadas o, en cualquier caso, transcurrido el plazo otorgado para ello, el órgano gestor deberá trasladarlas, junto con su parecer, a la </a:t>
            </a:r>
            <a:r>
              <a:rPr lang="es-ES" dirty="0" smtClean="0"/>
              <a:t>IGAE, </a:t>
            </a:r>
            <a:r>
              <a:rPr lang="es-ES" dirty="0"/>
              <a:t>que emitirá </a:t>
            </a:r>
            <a:r>
              <a:rPr lang="es-ES" b="1" dirty="0"/>
              <a:t>informe en el plazo de un mes</a:t>
            </a:r>
            <a:r>
              <a:rPr lang="es-ES" dirty="0"/>
              <a:t>. La resolución del procedimiento de reintegro no podrá separarse del criterio recogido en el informe de la </a:t>
            </a:r>
            <a:r>
              <a:rPr lang="es-ES" dirty="0" smtClean="0"/>
              <a:t>IGAE. </a:t>
            </a:r>
            <a:r>
              <a:rPr lang="es-ES" dirty="0"/>
              <a:t>Cuando el órgano gestor no acepte este criterio, con carácter previo a la propuesta de resolución, planteará </a:t>
            </a:r>
            <a:r>
              <a:rPr lang="es-ES" b="1" dirty="0"/>
              <a:t>discrepancia</a:t>
            </a:r>
            <a:r>
              <a:rPr lang="es-ES" dirty="0"/>
              <a:t> que será resuelta de acuerdo con el procedimiento previsto en la Ley General Presupuestaria en materia de gastos, y en el tercer párrafo del apartado anterior.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0393583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51. Efectos de los informes de control financiero. </a:t>
            </a:r>
          </a:p>
        </p:txBody>
      </p:sp>
      <p:sp>
        <p:nvSpPr>
          <p:cNvPr id="3" name="Marcador de contenido 2"/>
          <p:cNvSpPr>
            <a:spLocks noGrp="1"/>
          </p:cNvSpPr>
          <p:nvPr>
            <p:ph idx="1"/>
          </p:nvPr>
        </p:nvSpPr>
        <p:spPr/>
        <p:txBody>
          <a:bodyPr/>
          <a:lstStyle/>
          <a:p>
            <a:r>
              <a:rPr lang="es-ES" dirty="0"/>
              <a:t>4. Una vez recaída resolución, y simultáneamente a su notificación, el órgano gestor dará traslado de la misma a la </a:t>
            </a:r>
            <a:r>
              <a:rPr lang="es-ES" dirty="0" smtClean="0"/>
              <a:t>IGAE</a:t>
            </a:r>
          </a:p>
          <a:p>
            <a:r>
              <a:rPr lang="es-ES" dirty="0" smtClean="0"/>
              <a:t>5</a:t>
            </a:r>
            <a:r>
              <a:rPr lang="es-ES" dirty="0"/>
              <a:t>. La formulación de la resolución del procedimiento de reintegro con omisión del trámite previsto en el apartado 3 dará lugar a la </a:t>
            </a:r>
            <a:r>
              <a:rPr lang="es-ES" b="1" dirty="0"/>
              <a:t>anulabilidad</a:t>
            </a:r>
            <a:r>
              <a:rPr lang="es-ES" dirty="0"/>
              <a:t> de dicha resolución, que podrá ser </a:t>
            </a:r>
            <a:r>
              <a:rPr lang="es-ES" b="1" dirty="0"/>
              <a:t>convalidada</a:t>
            </a:r>
            <a:r>
              <a:rPr lang="es-ES" dirty="0"/>
              <a:t> mediante acuerdo del Consejo de Ministros, que será también competente para su </a:t>
            </a:r>
            <a:r>
              <a:rPr lang="es-ES" b="1" dirty="0"/>
              <a:t>revisión de oficio</a:t>
            </a:r>
            <a:r>
              <a:rPr lang="es-ES" dirty="0"/>
              <a:t>. A los referidos efectos, la </a:t>
            </a:r>
            <a:r>
              <a:rPr lang="es-ES" dirty="0" smtClean="0"/>
              <a:t>IGAE elevará </a:t>
            </a:r>
            <a:r>
              <a:rPr lang="es-ES" dirty="0"/>
              <a:t>al Consejo de Ministros, a través del Ministro de Hacienda, informe relativo a las resoluciones de reintegro incursas en la citada causa de anulabilidad de que tuviera conocimiento</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813934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ES" b="1" dirty="0" smtClean="0"/>
              <a:t>DESARROLLO DEL TEMA</a:t>
            </a:r>
            <a:endParaRPr lang="es-ES" b="1" dirty="0"/>
          </a:p>
        </p:txBody>
      </p:sp>
      <p:sp>
        <p:nvSpPr>
          <p:cNvPr id="3" name="Marcador de contenido 2"/>
          <p:cNvSpPr>
            <a:spLocks noGrp="1"/>
          </p:cNvSpPr>
          <p:nvPr>
            <p:ph idx="1"/>
          </p:nvPr>
        </p:nvSpPr>
        <p:spPr/>
        <p:txBody>
          <a:bodyPr>
            <a:noAutofit/>
          </a:bodyPr>
          <a:lstStyle/>
          <a:p>
            <a:r>
              <a:rPr lang="es-ES" sz="2000" dirty="0" smtClean="0"/>
              <a:t>Control financiero y sanciones</a:t>
            </a:r>
          </a:p>
          <a:p>
            <a:pPr lvl="1"/>
            <a:r>
              <a:rPr lang="es-ES" sz="1800" dirty="0" smtClean="0"/>
              <a:t>Artículos </a:t>
            </a:r>
            <a:r>
              <a:rPr lang="es-ES" sz="1800" dirty="0" smtClean="0"/>
              <a:t>95, 95 bis, 95 ter y 96  TRLHJA</a:t>
            </a:r>
          </a:p>
          <a:p>
            <a:pPr marL="228600" lvl="1" indent="0">
              <a:buNone/>
            </a:pPr>
            <a:endParaRPr lang="es-ES" sz="1800" dirty="0"/>
          </a:p>
          <a:p>
            <a:pPr marL="0" indent="0">
              <a:buNone/>
            </a:pPr>
            <a:endParaRPr lang="es-ES" sz="1800" dirty="0"/>
          </a:p>
        </p:txBody>
      </p:sp>
      <p:sp>
        <p:nvSpPr>
          <p:cNvPr id="4" name="Marcador de número de diapositiva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000" b="0" i="0" u="none" strike="noStrike" kern="1200" cap="none" spc="0" normalizeH="0" baseline="0" noProof="0" dirty="0">
              <a:ln>
                <a:noFill/>
              </a:ln>
              <a:solidFill>
                <a:prstClr val="black">
                  <a:lumMod val="75000"/>
                  <a:lumOff val="25000"/>
                </a:prstClr>
              </a:solidFill>
              <a:effectLst/>
              <a:uLnTx/>
              <a:uFillTx/>
              <a:latin typeface="Century Gothic" panose="020F0302020204030204"/>
              <a:ea typeface="+mn-ea"/>
              <a:cs typeface="+mn-cs"/>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6134352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95. Control financiero de subvenciones. </a:t>
            </a:r>
          </a:p>
        </p:txBody>
      </p:sp>
      <p:sp>
        <p:nvSpPr>
          <p:cNvPr id="3" name="Marcador de contenido 2"/>
          <p:cNvSpPr>
            <a:spLocks noGrp="1"/>
          </p:cNvSpPr>
          <p:nvPr>
            <p:ph idx="1"/>
          </p:nvPr>
        </p:nvSpPr>
        <p:spPr/>
        <p:txBody>
          <a:bodyPr>
            <a:normAutofit/>
          </a:bodyPr>
          <a:lstStyle/>
          <a:p>
            <a:r>
              <a:rPr lang="es-ES" dirty="0"/>
              <a:t>1. El control financiero de subvenciones se ejercerá por la Intervención General de la Junta de Andalucía </a:t>
            </a:r>
            <a:r>
              <a:rPr lang="es-ES" dirty="0" smtClean="0"/>
              <a:t>(IGJA) respecto </a:t>
            </a:r>
            <a:r>
              <a:rPr lang="es-ES" dirty="0"/>
              <a:t>de las </a:t>
            </a:r>
            <a:r>
              <a:rPr lang="es-ES" u="sng" dirty="0"/>
              <a:t>personas o entidades beneficiarias y, en su caso, entidades colaboradoras</a:t>
            </a:r>
            <a:r>
              <a:rPr lang="es-ES" dirty="0"/>
              <a:t>, con el objeto de comprobar la adecuada y correcta obtención, destino y disfrute de las subvenciones concedidas. </a:t>
            </a:r>
            <a:endParaRPr lang="es-ES" dirty="0" smtClean="0"/>
          </a:p>
          <a:p>
            <a:r>
              <a:rPr lang="es-ES" dirty="0" smtClean="0"/>
              <a:t>2</a:t>
            </a:r>
            <a:r>
              <a:rPr lang="es-ES" dirty="0"/>
              <a:t>. Cuando se considere preciso, el control al que se refiere el apartado anterior se aplicará también a las </a:t>
            </a:r>
            <a:r>
              <a:rPr lang="es-ES" u="sng" dirty="0"/>
              <a:t>personas físicas o jurídicas </a:t>
            </a:r>
            <a:r>
              <a:rPr lang="es-ES" dirty="0"/>
              <a:t>vinculadas con los beneficiarios y beneficiarias de subvenciones, así como a las </a:t>
            </a:r>
            <a:r>
              <a:rPr lang="es-ES" u="sng" dirty="0"/>
              <a:t>personas o entidades proveedoras, clientes</a:t>
            </a:r>
            <a:r>
              <a:rPr lang="es-ES" dirty="0"/>
              <a:t>, y demás relacionadas directa o indirectamente con las operaciones financiadas con las mismas. </a:t>
            </a:r>
            <a:endParaRPr lang="es-ES" dirty="0" smtClean="0"/>
          </a:p>
          <a:p>
            <a:r>
              <a:rPr lang="es-ES" dirty="0" smtClean="0"/>
              <a:t>3</a:t>
            </a:r>
            <a:r>
              <a:rPr lang="es-ES" dirty="0"/>
              <a:t>. Las personas y entidades a que se refieren los apartados 1 y 2 de este artículo deberán facilitar el </a:t>
            </a:r>
            <a:r>
              <a:rPr lang="es-ES" u="sng" dirty="0"/>
              <a:t>libre acceso a los locales y a la documentación </a:t>
            </a:r>
            <a:r>
              <a:rPr lang="es-ES" dirty="0"/>
              <a:t>objeto de investigación, así como la posibilidad de obtener copia de esta.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32324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95. Control financiero de subvenciones. </a:t>
            </a:r>
          </a:p>
        </p:txBody>
      </p:sp>
      <p:sp>
        <p:nvSpPr>
          <p:cNvPr id="3" name="Marcador de contenido 2"/>
          <p:cNvSpPr>
            <a:spLocks noGrp="1"/>
          </p:cNvSpPr>
          <p:nvPr>
            <p:ph idx="1"/>
          </p:nvPr>
        </p:nvSpPr>
        <p:spPr/>
        <p:txBody>
          <a:bodyPr>
            <a:normAutofit fontScale="92500"/>
          </a:bodyPr>
          <a:lstStyle/>
          <a:p>
            <a:pPr lvl="0">
              <a:buClr>
                <a:srgbClr val="FFFFFF"/>
              </a:buClr>
            </a:pPr>
            <a:r>
              <a:rPr lang="es-ES" dirty="0">
                <a:solidFill>
                  <a:srgbClr val="FFFFFF"/>
                </a:solidFill>
              </a:rPr>
              <a:t>4. El </a:t>
            </a:r>
            <a:r>
              <a:rPr lang="es-ES" b="1" dirty="0">
                <a:solidFill>
                  <a:srgbClr val="FFFFFF"/>
                </a:solidFill>
              </a:rPr>
              <a:t>personal funcionario </a:t>
            </a:r>
            <a:r>
              <a:rPr lang="es-ES" dirty="0">
                <a:solidFill>
                  <a:srgbClr val="FFFFFF"/>
                </a:solidFill>
              </a:rPr>
              <a:t>encargado del control en el ejercicio de sus funciones tendrá la consideración de </a:t>
            </a:r>
            <a:r>
              <a:rPr lang="es-ES" b="1" dirty="0">
                <a:solidFill>
                  <a:srgbClr val="FFFFFF"/>
                </a:solidFill>
              </a:rPr>
              <a:t>agente de la autoridad</a:t>
            </a:r>
            <a:r>
              <a:rPr lang="es-ES" dirty="0">
                <a:solidFill>
                  <a:srgbClr val="FFFFFF"/>
                </a:solidFill>
              </a:rPr>
              <a:t>, a efectos de determinar la responsabilidad administrativa y penal de quienes ofrezcan resistencia o cometan atentado o desacato contra ellos, de hecho o de palabra, en acto de servicio o con motivo del mismo. </a:t>
            </a:r>
            <a:endParaRPr lang="es-ES" dirty="0" smtClean="0">
              <a:solidFill>
                <a:srgbClr val="FFFFFF"/>
              </a:solidFill>
            </a:endParaRPr>
          </a:p>
          <a:p>
            <a:pPr lvl="0">
              <a:buClr>
                <a:srgbClr val="FFFFFF"/>
              </a:buClr>
            </a:pPr>
            <a:r>
              <a:rPr lang="es-ES" dirty="0" smtClean="0">
                <a:solidFill>
                  <a:srgbClr val="FFFFFF"/>
                </a:solidFill>
              </a:rPr>
              <a:t>5</a:t>
            </a:r>
            <a:r>
              <a:rPr lang="es-ES" dirty="0">
                <a:solidFill>
                  <a:srgbClr val="FFFFFF"/>
                </a:solidFill>
              </a:rPr>
              <a:t>. Las autoridades, cualquiera que sea su naturaleza, así como las personas titulares de la jefatura o dirección de oficinas o entidades del sector público, y quienes en general desarrollen su trabajo en tales oficinas y entidades, están obligados a prestar la </a:t>
            </a:r>
            <a:r>
              <a:rPr lang="es-ES" u="sng" dirty="0">
                <a:solidFill>
                  <a:srgbClr val="FFFFFF"/>
                </a:solidFill>
              </a:rPr>
              <a:t>debida colaboración y apoyo </a:t>
            </a:r>
            <a:r>
              <a:rPr lang="es-ES" dirty="0">
                <a:solidFill>
                  <a:srgbClr val="FFFFFF"/>
                </a:solidFill>
              </a:rPr>
              <a:t>al personal funcionario encargado del control financiero de subvenciones en el ejercicio de sus facultades de control. </a:t>
            </a:r>
            <a:endParaRPr lang="es-ES" dirty="0" smtClean="0">
              <a:solidFill>
                <a:srgbClr val="FFFFFF"/>
              </a:solidFill>
            </a:endParaRPr>
          </a:p>
          <a:p>
            <a:pPr lvl="0">
              <a:buClr>
                <a:srgbClr val="FFFFFF"/>
              </a:buClr>
            </a:pPr>
            <a:r>
              <a:rPr lang="es-ES" dirty="0" smtClean="0">
                <a:solidFill>
                  <a:srgbClr val="FFFFFF"/>
                </a:solidFill>
              </a:rPr>
              <a:t>6</a:t>
            </a:r>
            <a:r>
              <a:rPr lang="es-ES" dirty="0">
                <a:solidFill>
                  <a:srgbClr val="FFFFFF"/>
                </a:solidFill>
              </a:rPr>
              <a:t>. En el ejercicio de las facultades de control previstas en el anterior apartado, y cuando sea necesaria la posesión de especiales conocimientos técnicos, el personal funcionario encargado del control financiero podrá solicitar de la persona titular de la Intervención General </a:t>
            </a:r>
            <a:r>
              <a:rPr lang="es-ES" dirty="0" smtClean="0">
                <a:solidFill>
                  <a:srgbClr val="FFFFFF"/>
                </a:solidFill>
              </a:rPr>
              <a:t> (IG) la </a:t>
            </a:r>
            <a:r>
              <a:rPr lang="es-ES" dirty="0">
                <a:solidFill>
                  <a:srgbClr val="FFFFFF"/>
                </a:solidFill>
              </a:rPr>
              <a:t>designación de </a:t>
            </a:r>
            <a:r>
              <a:rPr lang="es-ES" b="1" dirty="0">
                <a:solidFill>
                  <a:srgbClr val="FFFFFF"/>
                </a:solidFill>
              </a:rPr>
              <a:t>asesores o peritos </a:t>
            </a:r>
            <a:endParaRPr lang="es-ES" dirty="0" smtClean="0">
              <a:solidFill>
                <a:srgbClr val="FFFFFF"/>
              </a:solidFill>
            </a:endParaRPr>
          </a:p>
          <a:p>
            <a:pPr marL="0" lvl="0" indent="0">
              <a:buClr>
                <a:srgbClr val="FFFFFF"/>
              </a:buClr>
              <a:buNone/>
            </a:pPr>
            <a:endParaRPr lang="es-ES" sz="1500" dirty="0">
              <a:solidFill>
                <a:srgbClr val="FFFFFF"/>
              </a:solidFill>
            </a:endParaRP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413759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95 bis. Informes de control financiero de subvenciones y sus efectos. </a:t>
            </a:r>
          </a:p>
        </p:txBody>
      </p:sp>
      <p:sp>
        <p:nvSpPr>
          <p:cNvPr id="3" name="Marcador de contenido 2"/>
          <p:cNvSpPr>
            <a:spLocks noGrp="1"/>
          </p:cNvSpPr>
          <p:nvPr>
            <p:ph idx="1"/>
          </p:nvPr>
        </p:nvSpPr>
        <p:spPr/>
        <p:txBody>
          <a:bodyPr/>
          <a:lstStyle/>
          <a:p>
            <a:r>
              <a:rPr lang="es-ES" dirty="0"/>
              <a:t>1. Las actuaciones de control financiero a las que se refiere el artículo anterior se documentarán en </a:t>
            </a:r>
            <a:r>
              <a:rPr lang="es-ES" b="1" dirty="0"/>
              <a:t>diligencias e informes</a:t>
            </a:r>
            <a:r>
              <a:rPr lang="es-ES" dirty="0"/>
              <a:t>. </a:t>
            </a:r>
            <a:endParaRPr lang="es-ES" dirty="0" smtClean="0"/>
          </a:p>
          <a:p>
            <a:pPr lvl="1"/>
            <a:r>
              <a:rPr lang="es-ES" dirty="0" smtClean="0"/>
              <a:t>En </a:t>
            </a:r>
            <a:r>
              <a:rPr lang="es-ES" dirty="0"/>
              <a:t>las </a:t>
            </a:r>
            <a:r>
              <a:rPr lang="es-ES" b="1" dirty="0"/>
              <a:t>diligencias</a:t>
            </a:r>
            <a:r>
              <a:rPr lang="es-ES" dirty="0"/>
              <a:t> se constatarán los </a:t>
            </a:r>
            <a:r>
              <a:rPr lang="es-ES" u="sng" dirty="0"/>
              <a:t>hechos advertidos </a:t>
            </a:r>
            <a:r>
              <a:rPr lang="es-ES" dirty="0"/>
              <a:t>y en los </a:t>
            </a:r>
            <a:r>
              <a:rPr lang="es-ES" b="1" dirty="0"/>
              <a:t>informes</a:t>
            </a:r>
            <a:r>
              <a:rPr lang="es-ES" dirty="0"/>
              <a:t> se reflejarán los </a:t>
            </a:r>
            <a:r>
              <a:rPr lang="es-ES" u="sng" dirty="0"/>
              <a:t>hechos relevantes </a:t>
            </a:r>
            <a:r>
              <a:rPr lang="es-ES" dirty="0"/>
              <a:t>que se pongan de manifiesto, tendrán el contenido, la estructura y los requisitos que se determinen por la </a:t>
            </a:r>
            <a:r>
              <a:rPr lang="es-ES" dirty="0" smtClean="0"/>
              <a:t>IG e </a:t>
            </a:r>
            <a:r>
              <a:rPr lang="es-ES" dirty="0"/>
              <a:t>incorporarán, como anexo, las observaciones que pudieran realizar los beneficiarios, el órgano gestor que concedió la subvención y la entidad colaboradora, en su caso. </a:t>
            </a:r>
            <a:endParaRPr lang="es-ES" dirty="0" smtClean="0"/>
          </a:p>
          <a:p>
            <a:pPr lvl="1"/>
            <a:r>
              <a:rPr lang="es-ES" dirty="0" smtClean="0"/>
              <a:t>Tanto </a:t>
            </a:r>
            <a:r>
              <a:rPr lang="es-ES" dirty="0"/>
              <a:t>las diligencias como los informes tendrán naturaleza de </a:t>
            </a:r>
            <a:r>
              <a:rPr lang="es-ES" b="1" dirty="0"/>
              <a:t>documentos públicos </a:t>
            </a:r>
            <a:r>
              <a:rPr lang="es-ES" dirty="0"/>
              <a:t>y constituirán prueba de los hechos que motiven su formalización, salvo que se acredite lo contrario. </a:t>
            </a:r>
            <a:endParaRPr lang="es-ES" dirty="0" smtClean="0"/>
          </a:p>
          <a:p>
            <a:pPr lvl="1"/>
            <a:r>
              <a:rPr lang="es-ES" dirty="0" smtClean="0"/>
              <a:t>El </a:t>
            </a:r>
            <a:r>
              <a:rPr lang="es-ES" b="1" dirty="0"/>
              <a:t>personal</a:t>
            </a:r>
            <a:r>
              <a:rPr lang="es-ES" dirty="0"/>
              <a:t> funcionario de la </a:t>
            </a:r>
            <a:r>
              <a:rPr lang="es-ES" dirty="0" smtClean="0"/>
              <a:t>IG competente </a:t>
            </a:r>
            <a:r>
              <a:rPr lang="es-ES" dirty="0"/>
              <a:t>para extender dichos documentos tendrá la consideración, a estos efectos, de </a:t>
            </a:r>
            <a:r>
              <a:rPr lang="es-ES" b="1" dirty="0"/>
              <a:t>agente de la autoridad</a:t>
            </a:r>
            <a:r>
              <a:rPr lang="es-ES" dirty="0"/>
              <a:t>.</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790672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95 bis. Informes de control financiero de subvenciones y sus efectos. </a:t>
            </a:r>
          </a:p>
        </p:txBody>
      </p:sp>
      <p:sp>
        <p:nvSpPr>
          <p:cNvPr id="3" name="Marcador de contenido 2"/>
          <p:cNvSpPr>
            <a:spLocks noGrp="1"/>
          </p:cNvSpPr>
          <p:nvPr>
            <p:ph idx="1"/>
          </p:nvPr>
        </p:nvSpPr>
        <p:spPr/>
        <p:txBody>
          <a:bodyPr/>
          <a:lstStyle/>
          <a:p>
            <a:r>
              <a:rPr lang="es-ES" dirty="0"/>
              <a:t>2. Las actuaciones de control financiero sobre los </a:t>
            </a:r>
            <a:r>
              <a:rPr lang="es-ES" b="1" dirty="0"/>
              <a:t>beneficiarios y, en su caso, las entidades colaboradoras</a:t>
            </a:r>
            <a:r>
              <a:rPr lang="es-ES" dirty="0"/>
              <a:t>, deberán concluir en el </a:t>
            </a:r>
            <a:r>
              <a:rPr lang="es-ES" b="1" dirty="0"/>
              <a:t>plazo máximo de doce meses </a:t>
            </a:r>
            <a:r>
              <a:rPr lang="es-ES" dirty="0"/>
              <a:t>a contar desde la fecha de notificación a aquellos del inicio de las mismas. Dicho plazo podrá ampliarse, con el alcance y requisitos que se determinen reglamentariamente, cuando en las actuaciones concurra alguna de las siguientes circunstancias: </a:t>
            </a:r>
            <a:endParaRPr lang="es-ES" dirty="0" smtClean="0"/>
          </a:p>
          <a:p>
            <a:pPr lvl="1"/>
            <a:r>
              <a:rPr lang="es-ES" dirty="0" smtClean="0"/>
              <a:t>a</a:t>
            </a:r>
            <a:r>
              <a:rPr lang="es-ES" dirty="0"/>
              <a:t>) Que se trate de actuaciones que revistan especial complejidad. </a:t>
            </a:r>
            <a:endParaRPr lang="es-ES" dirty="0" smtClean="0"/>
          </a:p>
          <a:p>
            <a:pPr lvl="1"/>
            <a:r>
              <a:rPr lang="es-ES" dirty="0" smtClean="0"/>
              <a:t>b</a:t>
            </a:r>
            <a:r>
              <a:rPr lang="es-ES" dirty="0"/>
              <a:t>) Cuando en el transcurso de las actuaciones se descubra que la persona o entidad beneficiaria, o entidad colaboradora, ha ocultado información o documentación esencial para un adecuado desarrollo del control.</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6935082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95 bis. Informes de control financiero de subvenciones y sus efectos. </a:t>
            </a:r>
          </a:p>
        </p:txBody>
      </p:sp>
      <p:sp>
        <p:nvSpPr>
          <p:cNvPr id="3" name="Marcador de contenido 2"/>
          <p:cNvSpPr>
            <a:spLocks noGrp="1"/>
          </p:cNvSpPr>
          <p:nvPr>
            <p:ph idx="1"/>
          </p:nvPr>
        </p:nvSpPr>
        <p:spPr/>
        <p:txBody>
          <a:bodyPr/>
          <a:lstStyle/>
          <a:p>
            <a:r>
              <a:rPr lang="es-ES" dirty="0"/>
              <a:t>3. Los informes, tanto los </a:t>
            </a:r>
            <a:r>
              <a:rPr lang="es-ES" b="1" dirty="0"/>
              <a:t>provisionales</a:t>
            </a:r>
            <a:r>
              <a:rPr lang="es-ES" dirty="0"/>
              <a:t> a los efectos de emisión de alegaciones como los </a:t>
            </a:r>
            <a:r>
              <a:rPr lang="es-ES" b="1" dirty="0"/>
              <a:t>definitivos</a:t>
            </a:r>
            <a:r>
              <a:rPr lang="es-ES" dirty="0"/>
              <a:t>, se notificarán a los beneficiarios, a las entidades colaboradoras que hayan sido objeto de control, así como al </a:t>
            </a:r>
            <a:r>
              <a:rPr lang="es-ES" u="sng" dirty="0"/>
              <a:t>órgano gestor </a:t>
            </a:r>
            <a:r>
              <a:rPr lang="es-ES" dirty="0"/>
              <a:t>que concedió la subvención. A este último se le remitirá, en su caso, un </a:t>
            </a:r>
            <a:r>
              <a:rPr lang="es-ES" b="1" dirty="0"/>
              <a:t>informe de recomendaciones </a:t>
            </a:r>
            <a:r>
              <a:rPr lang="es-ES" dirty="0"/>
              <a:t>derivado de las incidencias detectadas en la gestión de la subvención como consecuencia del control financiero. </a:t>
            </a:r>
            <a:endParaRPr lang="es-ES" dirty="0" smtClean="0"/>
          </a:p>
          <a:p>
            <a:r>
              <a:rPr lang="es-ES" dirty="0" smtClean="0"/>
              <a:t>4</a:t>
            </a:r>
            <a:r>
              <a:rPr lang="es-ES" dirty="0"/>
              <a:t>. Cuando la </a:t>
            </a:r>
            <a:r>
              <a:rPr lang="es-ES" dirty="0" smtClean="0"/>
              <a:t>IGJA notifique </a:t>
            </a:r>
            <a:r>
              <a:rPr lang="es-ES" dirty="0"/>
              <a:t>la procedencia de reintegrar la totalidad o parte de la subvención, el órgano gestor deberá acordar, con base en el informe de control y en el </a:t>
            </a:r>
            <a:r>
              <a:rPr lang="es-ES" b="1" dirty="0"/>
              <a:t>plazo de dos meses</a:t>
            </a:r>
            <a:r>
              <a:rPr lang="es-ES" dirty="0"/>
              <a:t>, el inicio del procedimiento de exigencia del reintegro</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54579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95 bis. Informes de control financiero de subvenciones y sus efectos. </a:t>
            </a:r>
          </a:p>
        </p:txBody>
      </p:sp>
      <p:sp>
        <p:nvSpPr>
          <p:cNvPr id="3" name="Marcador de contenido 2"/>
          <p:cNvSpPr>
            <a:spLocks noGrp="1"/>
          </p:cNvSpPr>
          <p:nvPr>
            <p:ph idx="1"/>
          </p:nvPr>
        </p:nvSpPr>
        <p:spPr/>
        <p:txBody>
          <a:bodyPr>
            <a:normAutofit/>
          </a:bodyPr>
          <a:lstStyle/>
          <a:p>
            <a:r>
              <a:rPr lang="es-ES" dirty="0"/>
              <a:t>5. El órgano gestor deberá comunicar a la </a:t>
            </a:r>
            <a:r>
              <a:rPr lang="es-ES" dirty="0" smtClean="0"/>
              <a:t>IGJA , </a:t>
            </a:r>
            <a:r>
              <a:rPr lang="es-ES" dirty="0"/>
              <a:t>en el </a:t>
            </a:r>
            <a:r>
              <a:rPr lang="es-ES" b="1" dirty="0"/>
              <a:t>plazo de dos meses </a:t>
            </a:r>
            <a:r>
              <a:rPr lang="es-ES" dirty="0"/>
              <a:t>a partir de la recepción del informe de control financiero, la incoación del procedimiento de exigencia del reintegro, así como el resto de información que sobre tal procedimiento se exija reglamentariamente. En todo caso, </a:t>
            </a:r>
            <a:r>
              <a:rPr lang="es-ES" b="1" dirty="0"/>
              <a:t>antes del 30 de marzo de cada ejercicio,</a:t>
            </a:r>
            <a:r>
              <a:rPr lang="es-ES" dirty="0"/>
              <a:t> los órganos gestores deberán remitir el estado de los procedimientos de reintegros propuestos en los informes de control financiero de subvenciones emitidos por la </a:t>
            </a:r>
            <a:r>
              <a:rPr lang="es-ES" dirty="0" smtClean="0"/>
              <a:t>IG en </a:t>
            </a:r>
            <a:r>
              <a:rPr lang="es-ES" dirty="0"/>
              <a:t>ejercicios anteriores, mientras que las deudas derivadas de estos reintegros fuesen exigibles y aún no satisfechas. </a:t>
            </a:r>
            <a:endParaRPr lang="es-ES" dirty="0" smtClean="0"/>
          </a:p>
          <a:p>
            <a:r>
              <a:rPr lang="es-ES" dirty="0" smtClean="0"/>
              <a:t>6</a:t>
            </a:r>
            <a:r>
              <a:rPr lang="es-ES" dirty="0"/>
              <a:t>. Una vez iniciado el procedimiento de exigencia de reintegro de la subvención y a la vista de las alegaciones presentadas, el órgano gestor deberá resolver el mismo.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990382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95 bis. Informes de control financiero de subvenciones y sus efectos. </a:t>
            </a:r>
          </a:p>
        </p:txBody>
      </p:sp>
      <p:sp>
        <p:nvSpPr>
          <p:cNvPr id="3" name="Marcador de contenido 2"/>
          <p:cNvSpPr>
            <a:spLocks noGrp="1"/>
          </p:cNvSpPr>
          <p:nvPr>
            <p:ph idx="1"/>
          </p:nvPr>
        </p:nvSpPr>
        <p:spPr/>
        <p:txBody>
          <a:bodyPr/>
          <a:lstStyle/>
          <a:p>
            <a:r>
              <a:rPr lang="es-ES" dirty="0"/>
              <a:t>7. La resolución del procedimiento de reintegro no podrá separarse del criterio recogido en el informe de la </a:t>
            </a:r>
            <a:r>
              <a:rPr lang="es-ES" dirty="0" smtClean="0"/>
              <a:t>IGJA, </a:t>
            </a:r>
            <a:r>
              <a:rPr lang="es-ES" dirty="0"/>
              <a:t>salvo </a:t>
            </a:r>
            <a:endParaRPr lang="es-ES" dirty="0" smtClean="0"/>
          </a:p>
          <a:p>
            <a:pPr lvl="1"/>
            <a:r>
              <a:rPr lang="es-ES" dirty="0" smtClean="0"/>
              <a:t>que </a:t>
            </a:r>
            <a:r>
              <a:rPr lang="es-ES" dirty="0"/>
              <a:t>el órgano gestor estime que no procede el reintegro propuesto en el informe de control financiero a la vista de las alegaciones presentadas por el beneficiario en la fase de instrucción del procedimiento, </a:t>
            </a:r>
            <a:endParaRPr lang="es-ES" dirty="0" smtClean="0"/>
          </a:p>
          <a:p>
            <a:pPr lvl="1"/>
            <a:r>
              <a:rPr lang="es-ES" dirty="0" smtClean="0"/>
              <a:t>o </a:t>
            </a:r>
            <a:r>
              <a:rPr lang="es-ES" dirty="0"/>
              <a:t>por cualquier otro motivo. </a:t>
            </a:r>
            <a:endParaRPr lang="es-ES" dirty="0" smtClean="0"/>
          </a:p>
          <a:p>
            <a:r>
              <a:rPr lang="es-ES" dirty="0" smtClean="0"/>
              <a:t>En </a:t>
            </a:r>
            <a:r>
              <a:rPr lang="es-ES" dirty="0"/>
              <a:t>este caso, con carácter previo a la propuesta de resolución del reintegro, el órgano gestor podrá plantear motivadamente </a:t>
            </a:r>
            <a:r>
              <a:rPr lang="es-ES" b="1" dirty="0"/>
              <a:t>discrepancia</a:t>
            </a:r>
            <a:r>
              <a:rPr lang="es-ES" dirty="0"/>
              <a:t> ante la </a:t>
            </a:r>
            <a:r>
              <a:rPr lang="es-ES" dirty="0" smtClean="0"/>
              <a:t>IG, </a:t>
            </a:r>
            <a:r>
              <a:rPr lang="es-ES" dirty="0"/>
              <a:t>a través del titular de la </a:t>
            </a:r>
            <a:r>
              <a:rPr lang="es-ES" dirty="0" err="1"/>
              <a:t>viceconsejería</a:t>
            </a:r>
            <a:r>
              <a:rPr lang="es-ES" dirty="0"/>
              <a:t> del departamento al que pertenezca.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916656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95 bis. Informes de control financiero de subvenciones y sus efectos. </a:t>
            </a:r>
          </a:p>
        </p:txBody>
      </p:sp>
      <p:sp>
        <p:nvSpPr>
          <p:cNvPr id="3" name="Marcador de contenido 2"/>
          <p:cNvSpPr>
            <a:spLocks noGrp="1"/>
          </p:cNvSpPr>
          <p:nvPr>
            <p:ph idx="1"/>
          </p:nvPr>
        </p:nvSpPr>
        <p:spPr/>
        <p:txBody>
          <a:bodyPr>
            <a:normAutofit/>
          </a:bodyPr>
          <a:lstStyle/>
          <a:p>
            <a:r>
              <a:rPr lang="es-ES" dirty="0"/>
              <a:t>8. Planteada la discrepancia, la </a:t>
            </a:r>
            <a:r>
              <a:rPr lang="es-ES" dirty="0" smtClean="0"/>
              <a:t>IG emitirá </a:t>
            </a:r>
            <a:r>
              <a:rPr lang="es-ES" dirty="0"/>
              <a:t>un informe sobre la misma y, si el informe fuera desfavorable, el órgano concedente de la subvención, en el </a:t>
            </a:r>
            <a:r>
              <a:rPr lang="es-ES" b="1" dirty="0"/>
              <a:t>plazo de un mes</a:t>
            </a:r>
            <a:r>
              <a:rPr lang="es-ES" dirty="0"/>
              <a:t>, deberá optar por una de las siguientes alternativas: </a:t>
            </a:r>
            <a:endParaRPr lang="es-ES" dirty="0" smtClean="0"/>
          </a:p>
          <a:p>
            <a:pPr lvl="1"/>
            <a:r>
              <a:rPr lang="es-ES" dirty="0" smtClean="0"/>
              <a:t>a</a:t>
            </a:r>
            <a:r>
              <a:rPr lang="es-ES" dirty="0"/>
              <a:t>) Aceptar el criterio de la </a:t>
            </a:r>
            <a:r>
              <a:rPr lang="es-ES" dirty="0" smtClean="0"/>
              <a:t>IG y </a:t>
            </a:r>
            <a:r>
              <a:rPr lang="es-ES" dirty="0"/>
              <a:t>continuar el procedimiento de reintegro. </a:t>
            </a:r>
            <a:endParaRPr lang="es-ES" dirty="0" smtClean="0"/>
          </a:p>
          <a:p>
            <a:pPr lvl="1"/>
            <a:r>
              <a:rPr lang="es-ES" dirty="0" smtClean="0"/>
              <a:t>b</a:t>
            </a:r>
            <a:r>
              <a:rPr lang="es-ES" dirty="0"/>
              <a:t>) Instar a que se eleve el asunto al órgano competente, para su resolución definitiva, </a:t>
            </a:r>
            <a:r>
              <a:rPr lang="es-ES" dirty="0" smtClean="0"/>
              <a:t>entendiéndose </a:t>
            </a:r>
            <a:r>
              <a:rPr lang="es-ES" dirty="0"/>
              <a:t>el importe del gasto que determina la competencia referida, en este caso, al importe del gasto por el que se discrepe. </a:t>
            </a:r>
            <a:endParaRPr lang="es-ES" dirty="0" smtClean="0"/>
          </a:p>
          <a:p>
            <a:r>
              <a:rPr lang="es-ES" dirty="0" smtClean="0"/>
              <a:t>El </a:t>
            </a:r>
            <a:r>
              <a:rPr lang="es-ES" dirty="0"/>
              <a:t>procedimiento de discrepancia suspenderá el plazo de resolución del procedimiento de reintegro, por el tiempo que medie entre la notificación de su inicio a la persona interesada y la resolución de la discrepancia, que también deberá serle notificada.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6916954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95 bis. Informes de control financiero de subvenciones y sus efectos. </a:t>
            </a:r>
          </a:p>
        </p:txBody>
      </p:sp>
      <p:sp>
        <p:nvSpPr>
          <p:cNvPr id="3" name="Marcador de contenido 2"/>
          <p:cNvSpPr>
            <a:spLocks noGrp="1"/>
          </p:cNvSpPr>
          <p:nvPr>
            <p:ph idx="1"/>
          </p:nvPr>
        </p:nvSpPr>
        <p:spPr/>
        <p:txBody>
          <a:bodyPr/>
          <a:lstStyle/>
          <a:p>
            <a:r>
              <a:rPr lang="es-ES" dirty="0"/>
              <a:t>9. La </a:t>
            </a:r>
            <a:r>
              <a:rPr lang="es-ES" dirty="0" smtClean="0"/>
              <a:t>IGJA emitirá</a:t>
            </a:r>
            <a:r>
              <a:rPr lang="es-ES" dirty="0"/>
              <a:t>, con </a:t>
            </a:r>
            <a:r>
              <a:rPr lang="es-ES" b="1" dirty="0"/>
              <a:t>periodicidad anual</a:t>
            </a:r>
            <a:r>
              <a:rPr lang="es-ES" dirty="0"/>
              <a:t>, un informe sobre la situación de los </a:t>
            </a:r>
            <a:r>
              <a:rPr lang="es-ES" u="sng" dirty="0"/>
              <a:t>procedimientos de reintegro </a:t>
            </a:r>
            <a:r>
              <a:rPr lang="es-ES" dirty="0"/>
              <a:t>propuestos y en especial sobre los que hayan incumplido los plazos establecidos en los apartados 5 y 8 de este artículo. Asimismo, se incluirá en dicho informe el seguimiento de los </a:t>
            </a:r>
            <a:r>
              <a:rPr lang="es-ES" u="sng" dirty="0"/>
              <a:t>procedimientos sancionadores propuestos</a:t>
            </a:r>
            <a:r>
              <a:rPr lang="es-ES" dirty="0"/>
              <a:t> en los informes de control financiero de subvenciones, en función de la tipología de infracciones detectadas. Dicho informe se elevará a la Consejería a la que se encuentre adscrito el órgano o entidad competente para iniciar el procedimiento de reintegro, al objeto de que aquella le ordene el inmediato inicio y resolución del expediente.</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578695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95 ter. Control de los fondos europeos. </a:t>
            </a:r>
          </a:p>
        </p:txBody>
      </p:sp>
      <p:sp>
        <p:nvSpPr>
          <p:cNvPr id="3" name="Marcador de contenido 2"/>
          <p:cNvSpPr>
            <a:spLocks noGrp="1"/>
          </p:cNvSpPr>
          <p:nvPr>
            <p:ph idx="1"/>
          </p:nvPr>
        </p:nvSpPr>
        <p:spPr/>
        <p:txBody>
          <a:bodyPr>
            <a:normAutofit lnSpcReduction="10000"/>
          </a:bodyPr>
          <a:lstStyle/>
          <a:p>
            <a:r>
              <a:rPr lang="es-ES" dirty="0"/>
              <a:t>1. En el control del </a:t>
            </a:r>
            <a:endParaRPr lang="es-ES" dirty="0" smtClean="0"/>
          </a:p>
          <a:p>
            <a:pPr lvl="1"/>
            <a:r>
              <a:rPr lang="es-ES" dirty="0" smtClean="0"/>
              <a:t>Fondo </a:t>
            </a:r>
            <a:r>
              <a:rPr lang="es-ES" dirty="0"/>
              <a:t>Europeo de Desarrollo Regional, del </a:t>
            </a:r>
            <a:endParaRPr lang="es-ES" dirty="0" smtClean="0"/>
          </a:p>
          <a:p>
            <a:pPr lvl="1"/>
            <a:r>
              <a:rPr lang="es-ES" dirty="0" smtClean="0"/>
              <a:t>Fondo </a:t>
            </a:r>
            <a:r>
              <a:rPr lang="es-ES" dirty="0"/>
              <a:t>Social Europeo y del </a:t>
            </a:r>
            <a:endParaRPr lang="es-ES" dirty="0" smtClean="0"/>
          </a:p>
          <a:p>
            <a:pPr lvl="1"/>
            <a:r>
              <a:rPr lang="es-ES" dirty="0" smtClean="0"/>
              <a:t>Fondo </a:t>
            </a:r>
            <a:r>
              <a:rPr lang="es-ES" dirty="0"/>
              <a:t>Europeo Marítimo y de la Pesca, </a:t>
            </a:r>
            <a:endParaRPr lang="es-ES" dirty="0" smtClean="0"/>
          </a:p>
          <a:p>
            <a:r>
              <a:rPr lang="es-ES" dirty="0" smtClean="0"/>
              <a:t>la IG realizará </a:t>
            </a:r>
            <a:r>
              <a:rPr lang="es-ES" dirty="0"/>
              <a:t>las funciones que, como </a:t>
            </a:r>
            <a:r>
              <a:rPr lang="es-ES" u="sng" dirty="0"/>
              <a:t>autoridad de auditoría o como órgano de control colaborador de la autoridad de auditoría</a:t>
            </a:r>
            <a:r>
              <a:rPr lang="es-ES" dirty="0"/>
              <a:t>, se le asignen en cada programa operativo. El control de estos fondos se llevará a cabo en los términos establecidos por la </a:t>
            </a:r>
            <a:r>
              <a:rPr lang="es-ES" b="1" dirty="0"/>
              <a:t>normativa comunitaria </a:t>
            </a:r>
            <a:r>
              <a:rPr lang="es-ES" dirty="0"/>
              <a:t>y tendrá por objeto evaluar el correcto funcionamiento de los sistemas de gestión y control de cada programa operativo. Para ello, la </a:t>
            </a:r>
            <a:r>
              <a:rPr lang="es-ES" dirty="0" smtClean="0"/>
              <a:t>IG realizará </a:t>
            </a:r>
            <a:r>
              <a:rPr lang="es-ES" b="1" dirty="0"/>
              <a:t>auditorías</a:t>
            </a:r>
            <a:r>
              <a:rPr lang="es-ES" dirty="0"/>
              <a:t> sobre las operaciones que han sido certificadas a la Comisión Europea y de los sistemas de gestión y control que han sido aplicados por los organismos intermedios de la autoridad de gestión, así como de la cuenta que integra los gastos declarados en los programas operativos en los que la Intervención General es autoridad de auditoría.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0396939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95 ter. Control de los fondos europeos. </a:t>
            </a:r>
          </a:p>
        </p:txBody>
      </p:sp>
      <p:sp>
        <p:nvSpPr>
          <p:cNvPr id="3" name="Marcador de contenido 2"/>
          <p:cNvSpPr>
            <a:spLocks noGrp="1"/>
          </p:cNvSpPr>
          <p:nvPr>
            <p:ph idx="1"/>
          </p:nvPr>
        </p:nvSpPr>
        <p:spPr/>
        <p:txBody>
          <a:bodyPr>
            <a:normAutofit fontScale="92500" lnSpcReduction="20000"/>
          </a:bodyPr>
          <a:lstStyle/>
          <a:p>
            <a:r>
              <a:rPr lang="es-ES" dirty="0"/>
              <a:t>En el caso de que el personal funcionario encargado de la auditoría lo estime necesario, dispondrá </a:t>
            </a:r>
            <a:r>
              <a:rPr lang="es-ES" dirty="0" smtClean="0"/>
              <a:t>de </a:t>
            </a:r>
            <a:r>
              <a:rPr lang="es-ES" b="1" dirty="0"/>
              <a:t>asesoramiento técnico </a:t>
            </a:r>
            <a:r>
              <a:rPr lang="es-ES" b="1" dirty="0" smtClean="0"/>
              <a:t>especializado</a:t>
            </a:r>
            <a:r>
              <a:rPr lang="es-ES" dirty="0" smtClean="0"/>
              <a:t>. </a:t>
            </a:r>
          </a:p>
          <a:p>
            <a:r>
              <a:rPr lang="es-ES" dirty="0" smtClean="0"/>
              <a:t>Cuando </a:t>
            </a:r>
            <a:r>
              <a:rPr lang="es-ES" dirty="0"/>
              <a:t>las operaciones objeto de control se hayan materializado mediante la concesión de subvenciones y ayudas, y como resultado del control se detectara la existencia de una </a:t>
            </a:r>
            <a:r>
              <a:rPr lang="es-ES" b="1" dirty="0"/>
              <a:t>causa de </a:t>
            </a:r>
            <a:r>
              <a:rPr lang="es-ES" b="1" dirty="0" smtClean="0"/>
              <a:t>reintegro</a:t>
            </a:r>
            <a:r>
              <a:rPr lang="es-ES" dirty="0" smtClean="0"/>
              <a:t>, </a:t>
            </a:r>
            <a:r>
              <a:rPr lang="es-ES" dirty="0"/>
              <a:t>el órgano de control comunicará esta circunstancia al órgano concedente de la subvención para que evalúe y, en su caso, exija el reintegro que </a:t>
            </a:r>
            <a:r>
              <a:rPr lang="es-ES" dirty="0" smtClean="0"/>
              <a:t>corresponda</a:t>
            </a:r>
          </a:p>
          <a:p>
            <a:r>
              <a:rPr lang="es-ES" dirty="0" smtClean="0"/>
              <a:t>No </a:t>
            </a:r>
            <a:r>
              <a:rPr lang="es-ES" dirty="0"/>
              <a:t>obstante, el órgano controlado, una vez recibida la comunicación del resultado del control en cuestión, informará a la </a:t>
            </a:r>
            <a:r>
              <a:rPr lang="es-ES" dirty="0" smtClean="0"/>
              <a:t>IG en </a:t>
            </a:r>
            <a:r>
              <a:rPr lang="es-ES" dirty="0"/>
              <a:t>el </a:t>
            </a:r>
            <a:r>
              <a:rPr lang="es-ES" b="1" dirty="0"/>
              <a:t>plazo máximo de dos meses </a:t>
            </a:r>
            <a:r>
              <a:rPr lang="es-ES" dirty="0"/>
              <a:t>desde la citada comunicación acerca de la evaluación efectuada a propósito de las causas de las irregularidades comunicadas. En el supuesto de que se acuerde el reintegro de la subvención, los servicios centrales de la </a:t>
            </a:r>
            <a:r>
              <a:rPr lang="es-ES" dirty="0" smtClean="0"/>
              <a:t>IG realizarán </a:t>
            </a:r>
            <a:r>
              <a:rPr lang="es-ES" dirty="0"/>
              <a:t>el seguimiento del mismo y se incluirá </a:t>
            </a:r>
            <a:r>
              <a:rPr lang="es-ES" dirty="0" smtClean="0"/>
              <a:t>un </a:t>
            </a:r>
            <a:r>
              <a:rPr lang="es-ES" b="1" dirty="0" smtClean="0"/>
              <a:t>informe</a:t>
            </a:r>
            <a:r>
              <a:rPr lang="es-ES" dirty="0" smtClean="0"/>
              <a:t>. </a:t>
            </a:r>
            <a:r>
              <a:rPr lang="es-ES" dirty="0"/>
              <a:t>En todo caso, el control de las actuaciones del órgano concedente como consecuencia de los resultados de estas auditorías se efectuará de acuerdo con las normas que se establezcan reglamentariamente respecto al control de los gastos cofinanciados con fondos procedentes de la Unión Europea</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842276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95 ter. Control de los fondos europeos. </a:t>
            </a:r>
          </a:p>
        </p:txBody>
      </p:sp>
      <p:sp>
        <p:nvSpPr>
          <p:cNvPr id="3" name="Marcador de contenido 2"/>
          <p:cNvSpPr>
            <a:spLocks noGrp="1"/>
          </p:cNvSpPr>
          <p:nvPr>
            <p:ph idx="1"/>
          </p:nvPr>
        </p:nvSpPr>
        <p:spPr/>
        <p:txBody>
          <a:bodyPr>
            <a:normAutofit fontScale="92500" lnSpcReduction="10000"/>
          </a:bodyPr>
          <a:lstStyle/>
          <a:p>
            <a:r>
              <a:rPr lang="es-ES" dirty="0"/>
              <a:t>2. En el control de los fondos europeos agrícolas, </a:t>
            </a:r>
            <a:r>
              <a:rPr lang="es-ES" b="1" dirty="0"/>
              <a:t>FEAGA y FEADER</a:t>
            </a:r>
            <a:r>
              <a:rPr lang="es-ES" dirty="0"/>
              <a:t>, la </a:t>
            </a:r>
            <a:r>
              <a:rPr lang="es-ES" dirty="0" smtClean="0"/>
              <a:t>IG desarrollará </a:t>
            </a:r>
            <a:r>
              <a:rPr lang="es-ES" dirty="0"/>
              <a:t>las funciones que, como </a:t>
            </a:r>
            <a:r>
              <a:rPr lang="es-ES" b="1" dirty="0"/>
              <a:t>Organismo de Certificación de las Cuentas del Organismo Pagador de la Comunidad Autónoma de Andalucía</a:t>
            </a:r>
            <a:r>
              <a:rPr lang="es-ES" dirty="0"/>
              <a:t>, le correspondan de acuerdo </a:t>
            </a:r>
            <a:r>
              <a:rPr lang="es-ES" dirty="0" smtClean="0"/>
              <a:t>con </a:t>
            </a:r>
            <a:r>
              <a:rPr lang="es-ES" dirty="0"/>
              <a:t>la </a:t>
            </a:r>
            <a:r>
              <a:rPr lang="es-ES" u="sng" dirty="0"/>
              <a:t>normativa comunitaria </a:t>
            </a:r>
            <a:r>
              <a:rPr lang="es-ES" dirty="0"/>
              <a:t>de aplicación y realizará las funciones y cometidos que se le asignen por la correspondiente </a:t>
            </a:r>
            <a:r>
              <a:rPr lang="es-ES" u="sng" dirty="0"/>
              <a:t>normativa nacional </a:t>
            </a:r>
            <a:r>
              <a:rPr lang="es-ES" dirty="0"/>
              <a:t>a estos efectos. </a:t>
            </a:r>
            <a:endParaRPr lang="es-ES" dirty="0" smtClean="0"/>
          </a:p>
          <a:p>
            <a:r>
              <a:rPr lang="es-ES" dirty="0" smtClean="0"/>
              <a:t>3</a:t>
            </a:r>
            <a:r>
              <a:rPr lang="es-ES" dirty="0"/>
              <a:t>. La </a:t>
            </a:r>
            <a:r>
              <a:rPr lang="es-ES" dirty="0" smtClean="0"/>
              <a:t>IG realizará </a:t>
            </a:r>
            <a:r>
              <a:rPr lang="es-ES" dirty="0"/>
              <a:t>los controles de conformidad con los actos de ejecución que se adopten por la Comisión Europea por los que se establezcan las disposiciones sobre el funcionamiento de los organismos de certificación, incluidos los controles que deban practicarse y los organismos sujetos a dichos controles, y sobre los certificados y los informes, de acuerdo con la normativa comunitaria de aplicación. </a:t>
            </a:r>
            <a:endParaRPr lang="es-ES" dirty="0" smtClean="0"/>
          </a:p>
          <a:p>
            <a:r>
              <a:rPr lang="es-ES" dirty="0" smtClean="0"/>
              <a:t>4</a:t>
            </a:r>
            <a:r>
              <a:rPr lang="es-ES" dirty="0"/>
              <a:t>. La </a:t>
            </a:r>
            <a:r>
              <a:rPr lang="es-ES" dirty="0" smtClean="0"/>
              <a:t>IG, </a:t>
            </a:r>
            <a:r>
              <a:rPr lang="es-ES" dirty="0"/>
              <a:t>en aplicación de la normativa comunitaria, podrá llevar a cabo, además, controles y verificaciones de los procedimientos de gestión de los distintos órganos gestores que intervengan en la concesión y gestión y pago de las ayudas cofinanciadas con fondos europeos, que permitan garantizar la correcta gestión financiera de los fondos europeos.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4320248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96. Contratación de auditorías. </a:t>
            </a:r>
          </a:p>
        </p:txBody>
      </p:sp>
      <p:sp>
        <p:nvSpPr>
          <p:cNvPr id="3" name="Marcador de contenido 2"/>
          <p:cNvSpPr>
            <a:spLocks noGrp="1"/>
          </p:cNvSpPr>
          <p:nvPr>
            <p:ph idx="1"/>
          </p:nvPr>
        </p:nvSpPr>
        <p:spPr/>
        <p:txBody>
          <a:bodyPr>
            <a:normAutofit lnSpcReduction="10000"/>
          </a:bodyPr>
          <a:lstStyle/>
          <a:p>
            <a:r>
              <a:rPr lang="es-ES" dirty="0"/>
              <a:t>1. Se atribuye a la Consejería competente en materia de </a:t>
            </a:r>
            <a:r>
              <a:rPr lang="es-ES" b="1" dirty="0"/>
              <a:t>Hacienda</a:t>
            </a:r>
            <a:r>
              <a:rPr lang="es-ES" dirty="0"/>
              <a:t>, con </a:t>
            </a:r>
            <a:r>
              <a:rPr lang="es-ES" b="1" dirty="0"/>
              <a:t>carácter exclusivo</a:t>
            </a:r>
            <a:r>
              <a:rPr lang="es-ES" dirty="0"/>
              <a:t>, la competencia para contratar </a:t>
            </a:r>
            <a:r>
              <a:rPr lang="es-ES" b="1" dirty="0"/>
              <a:t>auditorías</a:t>
            </a:r>
            <a:r>
              <a:rPr lang="es-ES" dirty="0"/>
              <a:t> sobre cualquier órgano o entidad de la Comunidad Autónoma de Andalucía y sus </a:t>
            </a:r>
            <a:r>
              <a:rPr lang="es-ES" u="sng" dirty="0"/>
              <a:t>agencias administrativas</a:t>
            </a:r>
            <a:r>
              <a:rPr lang="es-ES" dirty="0"/>
              <a:t>, </a:t>
            </a:r>
            <a:r>
              <a:rPr lang="es-ES" u="sng" dirty="0"/>
              <a:t>de régimen especial</a:t>
            </a:r>
            <a:r>
              <a:rPr lang="es-ES" dirty="0"/>
              <a:t>, </a:t>
            </a:r>
            <a:r>
              <a:rPr lang="es-ES" u="sng" dirty="0"/>
              <a:t>públicas empresariales </a:t>
            </a:r>
            <a:r>
              <a:rPr lang="es-ES" dirty="0" smtClean="0"/>
              <a:t>y </a:t>
            </a:r>
            <a:r>
              <a:rPr lang="es-ES" dirty="0"/>
              <a:t>sobre los </a:t>
            </a:r>
            <a:r>
              <a:rPr lang="es-ES" u="sng" dirty="0"/>
              <a:t>consorcios</a:t>
            </a:r>
            <a:r>
              <a:rPr lang="es-ES" dirty="0"/>
              <a:t>, así como para la contratación de la auditoría de las cuentas anuales sobre las </a:t>
            </a:r>
            <a:r>
              <a:rPr lang="es-ES" u="sng" dirty="0"/>
              <a:t>agencias públicas empresariales</a:t>
            </a:r>
            <a:r>
              <a:rPr lang="es-ES" dirty="0"/>
              <a:t> </a:t>
            </a:r>
            <a:r>
              <a:rPr lang="es-ES" dirty="0" smtClean="0"/>
              <a:t>y </a:t>
            </a:r>
            <a:r>
              <a:rPr lang="es-ES" u="sng" dirty="0"/>
              <a:t>sociedades mercantiles</a:t>
            </a:r>
            <a:r>
              <a:rPr lang="es-ES" dirty="0"/>
              <a:t> del sector público andaluz sometidas a control financiero permanente. </a:t>
            </a:r>
            <a:endParaRPr lang="es-ES" dirty="0" smtClean="0"/>
          </a:p>
          <a:p>
            <a:pPr lvl="1"/>
            <a:r>
              <a:rPr lang="es-ES" dirty="0" smtClean="0"/>
              <a:t>No </a:t>
            </a:r>
            <a:r>
              <a:rPr lang="es-ES" dirty="0"/>
              <a:t>obstante, estas últimas deberán recabar de la </a:t>
            </a:r>
            <a:r>
              <a:rPr lang="es-ES" dirty="0" smtClean="0"/>
              <a:t>IG informe </a:t>
            </a:r>
            <a:r>
              <a:rPr lang="es-ES" dirty="0"/>
              <a:t>con carácter previo a la contratación de auditorías distintas a las de cuentas anuales. </a:t>
            </a:r>
            <a:endParaRPr lang="es-ES" dirty="0" smtClean="0"/>
          </a:p>
          <a:p>
            <a:r>
              <a:rPr lang="es-ES" dirty="0" smtClean="0"/>
              <a:t>2</a:t>
            </a:r>
            <a:r>
              <a:rPr lang="es-ES" dirty="0"/>
              <a:t>. Sin perjuicio de lo dispuesto en el apartado anterior, las Consejerías competentes en materia de Administración Pública y de Hacienda coordinarán, en el marco de sus respectivos ámbitos competenciales, el ejercicio de las funciones auditoras e inspectoras de los servicios, con el fin de evitar posibles </a:t>
            </a:r>
            <a:r>
              <a:rPr lang="es-ES" u="sng" dirty="0"/>
              <a:t>disfuncionalidades</a:t>
            </a:r>
            <a:r>
              <a:rPr lang="es-ES" dirty="0"/>
              <a:t>.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2167284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96. Contratación de auditorías. </a:t>
            </a:r>
          </a:p>
        </p:txBody>
      </p:sp>
      <p:sp>
        <p:nvSpPr>
          <p:cNvPr id="3" name="Marcador de contenido 2"/>
          <p:cNvSpPr>
            <a:spLocks noGrp="1"/>
          </p:cNvSpPr>
          <p:nvPr>
            <p:ph idx="1"/>
          </p:nvPr>
        </p:nvSpPr>
        <p:spPr/>
        <p:txBody>
          <a:bodyPr>
            <a:normAutofit/>
          </a:bodyPr>
          <a:lstStyle/>
          <a:p>
            <a:r>
              <a:rPr lang="es-ES" dirty="0"/>
              <a:t>3. Las </a:t>
            </a:r>
            <a:endParaRPr lang="es-ES" dirty="0" smtClean="0"/>
          </a:p>
          <a:p>
            <a:pPr lvl="1"/>
            <a:r>
              <a:rPr lang="es-ES" dirty="0" smtClean="0"/>
              <a:t>agencias </a:t>
            </a:r>
            <a:r>
              <a:rPr lang="es-ES" dirty="0"/>
              <a:t>públicas empresariales </a:t>
            </a:r>
            <a:r>
              <a:rPr lang="es-ES" dirty="0" smtClean="0"/>
              <a:t>y </a:t>
            </a:r>
          </a:p>
          <a:p>
            <a:pPr lvl="1"/>
            <a:r>
              <a:rPr lang="es-ES" dirty="0" smtClean="0"/>
              <a:t>sociedades </a:t>
            </a:r>
            <a:r>
              <a:rPr lang="es-ES" dirty="0"/>
              <a:t>mercantiles del sector público andaluz </a:t>
            </a:r>
            <a:endParaRPr lang="es-ES" dirty="0" smtClean="0"/>
          </a:p>
          <a:p>
            <a:r>
              <a:rPr lang="es-ES" dirty="0" smtClean="0"/>
              <a:t>no </a:t>
            </a:r>
            <a:r>
              <a:rPr lang="es-ES" dirty="0"/>
              <a:t>sometidas a control financiero permanente, y </a:t>
            </a:r>
            <a:endParaRPr lang="es-ES" dirty="0" smtClean="0"/>
          </a:p>
          <a:p>
            <a:pPr lvl="1"/>
            <a:r>
              <a:rPr lang="es-ES" dirty="0" smtClean="0"/>
              <a:t>las </a:t>
            </a:r>
            <a:r>
              <a:rPr lang="es-ES" b="1" dirty="0"/>
              <a:t>fundaciones</a:t>
            </a:r>
            <a:r>
              <a:rPr lang="es-ES" dirty="0"/>
              <a:t> del sector público andaluz </a:t>
            </a:r>
            <a:r>
              <a:rPr lang="es-ES" b="1" dirty="0"/>
              <a:t>no obligadas </a:t>
            </a:r>
            <a:r>
              <a:rPr lang="es-ES" dirty="0"/>
              <a:t>a auditarse por su normativa específica, </a:t>
            </a:r>
            <a:endParaRPr lang="es-ES" dirty="0" smtClean="0"/>
          </a:p>
          <a:p>
            <a:r>
              <a:rPr lang="es-ES" dirty="0" smtClean="0"/>
              <a:t>deberán </a:t>
            </a:r>
            <a:r>
              <a:rPr lang="es-ES" dirty="0"/>
              <a:t>recabar de la </a:t>
            </a:r>
            <a:r>
              <a:rPr lang="es-ES" dirty="0" smtClean="0"/>
              <a:t>IGJA informe </a:t>
            </a:r>
            <a:r>
              <a:rPr lang="es-ES" dirty="0"/>
              <a:t>con carácter previo a la contratación de auditorías, incluidas, en el caso de las sociedades mercantiles, aquellas que resulten obligatorias por la legislación mercantil. </a:t>
            </a:r>
            <a:endParaRPr lang="es-ES" dirty="0" smtClean="0"/>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5776801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96. Contratación de auditorías. </a:t>
            </a:r>
          </a:p>
        </p:txBody>
      </p:sp>
      <p:sp>
        <p:nvSpPr>
          <p:cNvPr id="3" name="Marcador de contenido 2"/>
          <p:cNvSpPr>
            <a:spLocks noGrp="1"/>
          </p:cNvSpPr>
          <p:nvPr>
            <p:ph idx="1"/>
          </p:nvPr>
        </p:nvSpPr>
        <p:spPr/>
        <p:txBody>
          <a:bodyPr/>
          <a:lstStyle/>
          <a:p>
            <a:r>
              <a:rPr lang="es-ES" dirty="0"/>
              <a:t>4. La IGJA realizará anualmente la auditoría de las cuentas anuales de las </a:t>
            </a:r>
            <a:r>
              <a:rPr lang="es-ES" b="1" dirty="0"/>
              <a:t>fundaciones</a:t>
            </a:r>
            <a:r>
              <a:rPr lang="es-ES" dirty="0"/>
              <a:t> del sector público andaluz </a:t>
            </a:r>
            <a:r>
              <a:rPr lang="es-ES" b="1" dirty="0"/>
              <a:t>obligadas a auditarse </a:t>
            </a:r>
            <a:r>
              <a:rPr lang="es-ES" dirty="0"/>
              <a:t>por su normativa específica, así como la auditoría de las cuentas anuales de los </a:t>
            </a:r>
            <a:r>
              <a:rPr lang="es-ES" b="1" dirty="0"/>
              <a:t>fondos</a:t>
            </a:r>
            <a:r>
              <a:rPr lang="es-ES" dirty="0"/>
              <a:t> carentes de personalidad </a:t>
            </a:r>
            <a:r>
              <a:rPr lang="es-ES" dirty="0" smtClean="0"/>
              <a:t>jurídica. </a:t>
            </a:r>
          </a:p>
          <a:p>
            <a:pPr lvl="1"/>
            <a:r>
              <a:rPr lang="es-ES" dirty="0" smtClean="0"/>
              <a:t>Para </a:t>
            </a:r>
            <a:r>
              <a:rPr lang="es-ES" dirty="0"/>
              <a:t>la realización de estos trabajos, sometidos en todo caso a las normas de auditoría del sector público, se podrá efectuar la contratación con </a:t>
            </a:r>
            <a:r>
              <a:rPr lang="es-ES" b="1" dirty="0"/>
              <a:t>firmas privadas de auditoría</a:t>
            </a:r>
            <a:r>
              <a:rPr lang="es-ES" dirty="0"/>
              <a:t>. Las citadas entidades deberán recabar de la </a:t>
            </a:r>
            <a:r>
              <a:rPr lang="es-ES" dirty="0" smtClean="0"/>
              <a:t>IG informe </a:t>
            </a:r>
            <a:r>
              <a:rPr lang="es-ES" dirty="0"/>
              <a:t>con carácter previo a la contratación de auditorías distintas a las de cuentas anuales.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5022953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ES" b="1" dirty="0" smtClean="0"/>
              <a:t>DESARROLLO DEL TEMA</a:t>
            </a:r>
            <a:endParaRPr lang="es-ES" b="1" dirty="0"/>
          </a:p>
        </p:txBody>
      </p:sp>
      <p:sp>
        <p:nvSpPr>
          <p:cNvPr id="3" name="Marcador de contenido 2"/>
          <p:cNvSpPr>
            <a:spLocks noGrp="1"/>
          </p:cNvSpPr>
          <p:nvPr>
            <p:ph idx="1"/>
          </p:nvPr>
        </p:nvSpPr>
        <p:spPr/>
        <p:txBody>
          <a:bodyPr>
            <a:noAutofit/>
          </a:bodyPr>
          <a:lstStyle/>
          <a:p>
            <a:r>
              <a:rPr lang="es-ES" sz="2000" dirty="0" smtClean="0"/>
              <a:t>Infracciones </a:t>
            </a:r>
            <a:r>
              <a:rPr lang="es-ES" sz="2000" dirty="0" smtClean="0"/>
              <a:t>y sanciones administrativas en materia de subvenciones</a:t>
            </a:r>
          </a:p>
          <a:p>
            <a:pPr lvl="1"/>
            <a:r>
              <a:rPr lang="es-ES" sz="1800" dirty="0" smtClean="0"/>
              <a:t>Artículos 52 a 69 LGS</a:t>
            </a:r>
          </a:p>
          <a:p>
            <a:pPr lvl="1"/>
            <a:endParaRPr lang="es-ES" sz="1800" dirty="0"/>
          </a:p>
          <a:p>
            <a:pPr marL="0" indent="0">
              <a:buNone/>
            </a:pPr>
            <a:endParaRPr lang="es-ES" sz="1800" dirty="0"/>
          </a:p>
        </p:txBody>
      </p:sp>
      <p:sp>
        <p:nvSpPr>
          <p:cNvPr id="4" name="Marcador de número de diapositiva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F03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000" b="0" i="0" u="none" strike="noStrike" kern="1200" cap="none" spc="0" normalizeH="0" baseline="0" noProof="0" dirty="0">
              <a:ln>
                <a:noFill/>
              </a:ln>
              <a:solidFill>
                <a:prstClr val="black">
                  <a:lumMod val="75000"/>
                  <a:lumOff val="25000"/>
                </a:prstClr>
              </a:solidFill>
              <a:effectLst/>
              <a:uLnTx/>
              <a:uFillTx/>
              <a:latin typeface="Century Gothic" panose="020F0302020204030204"/>
              <a:ea typeface="+mn-ea"/>
              <a:cs typeface="+mn-cs"/>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0021789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52. Concepto de infracción. </a:t>
            </a:r>
          </a:p>
        </p:txBody>
      </p:sp>
      <p:sp>
        <p:nvSpPr>
          <p:cNvPr id="3" name="Marcador de contenido 2"/>
          <p:cNvSpPr>
            <a:spLocks noGrp="1"/>
          </p:cNvSpPr>
          <p:nvPr>
            <p:ph idx="1"/>
          </p:nvPr>
        </p:nvSpPr>
        <p:spPr/>
        <p:txBody>
          <a:bodyPr/>
          <a:lstStyle/>
          <a:p>
            <a:r>
              <a:rPr lang="es-ES" dirty="0"/>
              <a:t>Constituyen infracciones administrativas en materia de subvenciones las </a:t>
            </a:r>
            <a:r>
              <a:rPr lang="es-ES" b="1" dirty="0"/>
              <a:t>acciones y omisiones </a:t>
            </a:r>
            <a:r>
              <a:rPr lang="es-ES" u="sng" dirty="0"/>
              <a:t>tipificadas</a:t>
            </a:r>
            <a:r>
              <a:rPr lang="es-ES" dirty="0"/>
              <a:t> en esta ley y serán sancionables incluso a título de simple </a:t>
            </a:r>
            <a:r>
              <a:rPr lang="es-ES" b="1" dirty="0"/>
              <a:t>negligencia</a:t>
            </a:r>
            <a:r>
              <a:rPr lang="es-ES" dirty="0"/>
              <a:t>.</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486430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53. Responsables. </a:t>
            </a:r>
          </a:p>
        </p:txBody>
      </p:sp>
      <p:sp>
        <p:nvSpPr>
          <p:cNvPr id="3" name="Marcador de contenido 2"/>
          <p:cNvSpPr>
            <a:spLocks noGrp="1"/>
          </p:cNvSpPr>
          <p:nvPr>
            <p:ph idx="1"/>
          </p:nvPr>
        </p:nvSpPr>
        <p:spPr/>
        <p:txBody>
          <a:bodyPr>
            <a:normAutofit/>
          </a:bodyPr>
          <a:lstStyle/>
          <a:p>
            <a:r>
              <a:rPr lang="es-ES" dirty="0"/>
              <a:t>Serán responsables de las infracciones administrativas en materia de subvenciones las </a:t>
            </a:r>
            <a:r>
              <a:rPr lang="es-ES" b="1" dirty="0"/>
              <a:t>personas físicas o jurídicas, públicas o privadas</a:t>
            </a:r>
            <a:r>
              <a:rPr lang="es-ES" dirty="0"/>
              <a:t>, así como los </a:t>
            </a:r>
            <a:r>
              <a:rPr lang="es-ES" b="1" dirty="0"/>
              <a:t>entes sin </a:t>
            </a:r>
            <a:r>
              <a:rPr lang="es-ES" b="1" dirty="0" smtClean="0"/>
              <a:t>personalidad</a:t>
            </a:r>
            <a:r>
              <a:rPr lang="es-ES" dirty="0" smtClean="0"/>
              <a:t>, </a:t>
            </a:r>
            <a:r>
              <a:rPr lang="es-ES" dirty="0"/>
              <a:t>que </a:t>
            </a:r>
            <a:r>
              <a:rPr lang="es-ES" b="1" dirty="0"/>
              <a:t>por acción u omisión </a:t>
            </a:r>
            <a:r>
              <a:rPr lang="es-ES" dirty="0"/>
              <a:t>incurran en los supuestos tipificados como infracciones en esta ley y, en particular, las siguientes: </a:t>
            </a:r>
            <a:endParaRPr lang="es-ES" dirty="0" smtClean="0"/>
          </a:p>
          <a:p>
            <a:pPr lvl="1"/>
            <a:r>
              <a:rPr lang="es-ES" dirty="0" smtClean="0"/>
              <a:t>a</a:t>
            </a:r>
            <a:r>
              <a:rPr lang="es-ES" dirty="0"/>
              <a:t>) Los </a:t>
            </a:r>
            <a:r>
              <a:rPr lang="es-ES" b="1" dirty="0"/>
              <a:t>beneficiarios</a:t>
            </a:r>
            <a:r>
              <a:rPr lang="es-ES" dirty="0"/>
              <a:t> de subvenciones, así como los miembros de las personas o </a:t>
            </a:r>
            <a:r>
              <a:rPr lang="es-ES" dirty="0" smtClean="0"/>
              <a:t>entidades, </a:t>
            </a:r>
            <a:r>
              <a:rPr lang="es-ES" dirty="0"/>
              <a:t>en relación con las actividades subvencionadas que se hubieran comprometido a realizar. </a:t>
            </a:r>
            <a:endParaRPr lang="es-ES" dirty="0" smtClean="0"/>
          </a:p>
          <a:p>
            <a:pPr lvl="1"/>
            <a:r>
              <a:rPr lang="es-ES" dirty="0" smtClean="0"/>
              <a:t>b</a:t>
            </a:r>
            <a:r>
              <a:rPr lang="es-ES" dirty="0"/>
              <a:t>) Las </a:t>
            </a:r>
            <a:r>
              <a:rPr lang="es-ES" b="1" dirty="0"/>
              <a:t>entidades colaboradoras</a:t>
            </a:r>
            <a:r>
              <a:rPr lang="es-ES" dirty="0"/>
              <a:t>. </a:t>
            </a:r>
            <a:endParaRPr lang="es-ES" dirty="0" smtClean="0"/>
          </a:p>
          <a:p>
            <a:pPr lvl="1"/>
            <a:r>
              <a:rPr lang="es-ES" dirty="0" smtClean="0"/>
              <a:t>c</a:t>
            </a:r>
            <a:r>
              <a:rPr lang="es-ES" dirty="0"/>
              <a:t>) El </a:t>
            </a:r>
            <a:r>
              <a:rPr lang="es-ES" b="1" dirty="0"/>
              <a:t>representante legal </a:t>
            </a:r>
            <a:r>
              <a:rPr lang="es-ES" dirty="0"/>
              <a:t>de los beneficiarios de subvenciones que carezcan de capacidad de obrar. </a:t>
            </a:r>
            <a:endParaRPr lang="es-ES" dirty="0" smtClean="0"/>
          </a:p>
          <a:p>
            <a:pPr lvl="1"/>
            <a:r>
              <a:rPr lang="es-ES" dirty="0" smtClean="0"/>
              <a:t>d</a:t>
            </a:r>
            <a:r>
              <a:rPr lang="es-ES" dirty="0"/>
              <a:t>) Las </a:t>
            </a:r>
            <a:r>
              <a:rPr lang="es-ES" b="1" dirty="0"/>
              <a:t>personas o entidades relacionadas </a:t>
            </a:r>
            <a:r>
              <a:rPr lang="es-ES" dirty="0"/>
              <a:t>con el objeto de la subvención o su justificación, obligadas a prestar colaboración y facilitar cuanta documentación sea </a:t>
            </a:r>
            <a:r>
              <a:rPr lang="es-ES" dirty="0" smtClean="0"/>
              <a:t>requerida. </a:t>
            </a: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9237917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54. Supuestos de exención de responsabilidad. </a:t>
            </a:r>
          </a:p>
        </p:txBody>
      </p:sp>
      <p:sp>
        <p:nvSpPr>
          <p:cNvPr id="3" name="Marcador de contenido 2"/>
          <p:cNvSpPr>
            <a:spLocks noGrp="1"/>
          </p:cNvSpPr>
          <p:nvPr>
            <p:ph idx="1"/>
          </p:nvPr>
        </p:nvSpPr>
        <p:spPr/>
        <p:txBody>
          <a:bodyPr/>
          <a:lstStyle/>
          <a:p>
            <a:r>
              <a:rPr lang="es-ES" dirty="0"/>
              <a:t>Las acciones u omisiones tipificadas en esta ley no darán lugar a responsabilidad por infracción administrativa en materia de subvenciones en los siguientes supuestos: </a:t>
            </a:r>
            <a:endParaRPr lang="es-ES" dirty="0" smtClean="0"/>
          </a:p>
          <a:p>
            <a:pPr lvl="1"/>
            <a:r>
              <a:rPr lang="es-ES" dirty="0" smtClean="0"/>
              <a:t>a</a:t>
            </a:r>
            <a:r>
              <a:rPr lang="es-ES" dirty="0"/>
              <a:t>) Cuando se realicen por quienes </a:t>
            </a:r>
            <a:r>
              <a:rPr lang="es-ES" b="1" dirty="0"/>
              <a:t>carezcan de capacidad de obrar</a:t>
            </a:r>
            <a:r>
              <a:rPr lang="es-ES" dirty="0"/>
              <a:t>. </a:t>
            </a:r>
            <a:endParaRPr lang="es-ES" dirty="0" smtClean="0"/>
          </a:p>
          <a:p>
            <a:pPr lvl="1"/>
            <a:r>
              <a:rPr lang="es-ES" dirty="0" smtClean="0"/>
              <a:t>b</a:t>
            </a:r>
            <a:r>
              <a:rPr lang="es-ES" dirty="0"/>
              <a:t>) Cuando concurra </a:t>
            </a:r>
            <a:r>
              <a:rPr lang="es-ES" b="1" dirty="0"/>
              <a:t>fuerza mayor. </a:t>
            </a:r>
            <a:endParaRPr lang="es-ES" b="1" dirty="0" smtClean="0"/>
          </a:p>
          <a:p>
            <a:pPr lvl="1"/>
            <a:r>
              <a:rPr lang="es-ES" dirty="0" smtClean="0"/>
              <a:t>c</a:t>
            </a:r>
            <a:r>
              <a:rPr lang="es-ES" dirty="0"/>
              <a:t>) Cuando deriven de una </a:t>
            </a:r>
            <a:r>
              <a:rPr lang="es-ES" b="1" dirty="0"/>
              <a:t>decisión colectiva</a:t>
            </a:r>
            <a:r>
              <a:rPr lang="es-ES" dirty="0"/>
              <a:t>, para quienes hubieran </a:t>
            </a:r>
            <a:r>
              <a:rPr lang="es-ES" b="1" dirty="0"/>
              <a:t>salvado su voto </a:t>
            </a:r>
            <a:r>
              <a:rPr lang="es-ES" dirty="0"/>
              <a:t>o no hubieran asistido a la reunión en que se tomó aquélla</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948138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55. Concurrencia de actuaciones con el orden jurisdiccional penal. </a:t>
            </a:r>
          </a:p>
        </p:txBody>
      </p:sp>
      <p:sp>
        <p:nvSpPr>
          <p:cNvPr id="3" name="Marcador de contenido 2"/>
          <p:cNvSpPr>
            <a:spLocks noGrp="1"/>
          </p:cNvSpPr>
          <p:nvPr>
            <p:ph idx="1"/>
          </p:nvPr>
        </p:nvSpPr>
        <p:spPr/>
        <p:txBody>
          <a:bodyPr/>
          <a:lstStyle/>
          <a:p>
            <a:r>
              <a:rPr lang="es-ES" dirty="0"/>
              <a:t>1. En los supuestos en que la conducta pudiera ser constitutiva de </a:t>
            </a:r>
            <a:r>
              <a:rPr lang="es-ES" b="1" dirty="0"/>
              <a:t>delito</a:t>
            </a:r>
            <a:r>
              <a:rPr lang="es-ES" dirty="0"/>
              <a:t>, la Administración pasará el tanto de culpa a la jurisdicción competente y se abstendrá de seguir el procedimiento sancionador mientras la autoridad judicial no dicte sentencia firme, tenga lugar el sobreseimiento o el archivo de las actuaciones o se produzca la devolución del expediente por el Ministerio Fiscal. </a:t>
            </a:r>
            <a:endParaRPr lang="es-ES" dirty="0" smtClean="0"/>
          </a:p>
          <a:p>
            <a:r>
              <a:rPr lang="es-ES" dirty="0" smtClean="0"/>
              <a:t>2</a:t>
            </a:r>
            <a:r>
              <a:rPr lang="es-ES" dirty="0"/>
              <a:t>. La </a:t>
            </a:r>
            <a:r>
              <a:rPr lang="es-ES" b="1" dirty="0"/>
              <a:t>pena</a:t>
            </a:r>
            <a:r>
              <a:rPr lang="es-ES" dirty="0"/>
              <a:t> impuesta por la autoridad judicial </a:t>
            </a:r>
            <a:r>
              <a:rPr lang="es-ES" b="1" dirty="0"/>
              <a:t>excluirá</a:t>
            </a:r>
            <a:r>
              <a:rPr lang="es-ES" dirty="0"/>
              <a:t> la imposición de </a:t>
            </a:r>
            <a:r>
              <a:rPr lang="es-ES" b="1" dirty="0"/>
              <a:t>sanción</a:t>
            </a:r>
            <a:r>
              <a:rPr lang="es-ES" dirty="0"/>
              <a:t> administrativa. </a:t>
            </a:r>
            <a:endParaRPr lang="es-ES" dirty="0" smtClean="0"/>
          </a:p>
          <a:p>
            <a:r>
              <a:rPr lang="es-ES" dirty="0" smtClean="0"/>
              <a:t>3</a:t>
            </a:r>
            <a:r>
              <a:rPr lang="es-ES" dirty="0"/>
              <a:t>. De no haberse estimado la existencia de delito, la Administración iniciará o continuará el expediente sancionador con base en los </a:t>
            </a:r>
            <a:r>
              <a:rPr lang="es-ES" b="1" dirty="0"/>
              <a:t>hechos</a:t>
            </a:r>
            <a:r>
              <a:rPr lang="es-ES" dirty="0"/>
              <a:t> que los tribunales hayan considerado </a:t>
            </a:r>
            <a:r>
              <a:rPr lang="es-ES" b="1" dirty="0"/>
              <a:t>probados</a:t>
            </a:r>
            <a:r>
              <a:rPr lang="es-ES" dirty="0"/>
              <a:t>.</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0884776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56. Infracciones leves. </a:t>
            </a:r>
          </a:p>
        </p:txBody>
      </p:sp>
      <p:sp>
        <p:nvSpPr>
          <p:cNvPr id="3" name="Marcador de contenido 2"/>
          <p:cNvSpPr>
            <a:spLocks noGrp="1"/>
          </p:cNvSpPr>
          <p:nvPr>
            <p:ph idx="1"/>
          </p:nvPr>
        </p:nvSpPr>
        <p:spPr/>
        <p:txBody>
          <a:bodyPr>
            <a:normAutofit/>
          </a:bodyPr>
          <a:lstStyle/>
          <a:p>
            <a:r>
              <a:rPr lang="es-ES" dirty="0"/>
              <a:t>Constituyen infracciones leves los incumplimientos de las obligaciones recogidas en esta ley y en las bases reguladoras de subvenciones </a:t>
            </a:r>
            <a:r>
              <a:rPr lang="es-ES" u="sng" dirty="0"/>
              <a:t>cuando no constituyan infracciones graves o muy graves y no operen como elemento de graduación de la sanción</a:t>
            </a:r>
            <a:r>
              <a:rPr lang="es-ES" dirty="0"/>
              <a:t>. En particular, constituyen infracciones leves las siguientes conductas: </a:t>
            </a:r>
            <a:endParaRPr lang="es-ES" dirty="0" smtClean="0"/>
          </a:p>
          <a:p>
            <a:pPr lvl="1"/>
            <a:r>
              <a:rPr lang="es-ES" dirty="0" smtClean="0"/>
              <a:t>a</a:t>
            </a:r>
            <a:r>
              <a:rPr lang="es-ES" dirty="0"/>
              <a:t>) La presentación </a:t>
            </a:r>
            <a:r>
              <a:rPr lang="es-ES" b="1" dirty="0"/>
              <a:t>fuera de plazo</a:t>
            </a:r>
            <a:r>
              <a:rPr lang="es-ES" dirty="0"/>
              <a:t> de las </a:t>
            </a:r>
            <a:r>
              <a:rPr lang="es-ES" b="1" dirty="0"/>
              <a:t>cuentas</a:t>
            </a:r>
            <a:r>
              <a:rPr lang="es-ES" dirty="0"/>
              <a:t> justificativas de la aplicación dada a los fondos percibidos. </a:t>
            </a:r>
            <a:endParaRPr lang="es-ES" dirty="0" smtClean="0"/>
          </a:p>
          <a:p>
            <a:pPr lvl="1"/>
            <a:r>
              <a:rPr lang="es-ES" dirty="0" smtClean="0"/>
              <a:t>b</a:t>
            </a:r>
            <a:r>
              <a:rPr lang="es-ES" dirty="0"/>
              <a:t>) La presentación de </a:t>
            </a:r>
            <a:r>
              <a:rPr lang="es-ES" b="1" dirty="0"/>
              <a:t>cuentas</a:t>
            </a:r>
            <a:r>
              <a:rPr lang="es-ES" dirty="0"/>
              <a:t> justificativas </a:t>
            </a:r>
            <a:r>
              <a:rPr lang="es-ES" b="1" dirty="0"/>
              <a:t>inexactas o incompletas</a:t>
            </a:r>
            <a:r>
              <a:rPr lang="es-ES" dirty="0"/>
              <a:t>. </a:t>
            </a:r>
            <a:endParaRPr lang="es-ES" dirty="0" smtClean="0"/>
          </a:p>
          <a:p>
            <a:pPr lvl="1"/>
            <a:r>
              <a:rPr lang="es-ES" dirty="0" smtClean="0"/>
              <a:t>c</a:t>
            </a:r>
            <a:r>
              <a:rPr lang="es-ES" dirty="0"/>
              <a:t>) El </a:t>
            </a:r>
            <a:r>
              <a:rPr lang="es-ES" b="1" dirty="0"/>
              <a:t>incumplimiento</a:t>
            </a:r>
            <a:r>
              <a:rPr lang="es-ES" dirty="0"/>
              <a:t> de las </a:t>
            </a:r>
            <a:r>
              <a:rPr lang="es-ES" b="1" dirty="0"/>
              <a:t>obligaciones formales</a:t>
            </a:r>
            <a:r>
              <a:rPr lang="es-ES" dirty="0"/>
              <a:t> que, no estando previstas de forma expresa en el resto de párrafos de este artículo, sean asumidas como consecuencia de la concesión de la subvención, en los términos establecidos reglamentariamente.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6037267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56. Infracciones leves. </a:t>
            </a:r>
          </a:p>
        </p:txBody>
      </p:sp>
      <p:sp>
        <p:nvSpPr>
          <p:cNvPr id="3" name="Marcador de contenido 2"/>
          <p:cNvSpPr>
            <a:spLocks noGrp="1"/>
          </p:cNvSpPr>
          <p:nvPr>
            <p:ph idx="1"/>
          </p:nvPr>
        </p:nvSpPr>
        <p:spPr/>
        <p:txBody>
          <a:bodyPr>
            <a:normAutofit fontScale="92500" lnSpcReduction="10000"/>
          </a:bodyPr>
          <a:lstStyle/>
          <a:p>
            <a:pPr lvl="1"/>
            <a:r>
              <a:rPr lang="es-ES" dirty="0"/>
              <a:t>d) El incumplimiento de </a:t>
            </a:r>
            <a:r>
              <a:rPr lang="es-ES" b="1" dirty="0"/>
              <a:t>obligaciones de índole contable o registral</a:t>
            </a:r>
            <a:r>
              <a:rPr lang="es-ES" dirty="0"/>
              <a:t>, en particular: </a:t>
            </a:r>
          </a:p>
          <a:p>
            <a:pPr lvl="2"/>
            <a:r>
              <a:rPr lang="es-ES" dirty="0"/>
              <a:t>1.º La inexactitud u omisión de una o varias operaciones en la contabilidad y registros legalmente exigidos. </a:t>
            </a:r>
          </a:p>
          <a:p>
            <a:pPr lvl="2"/>
            <a:r>
              <a:rPr lang="es-ES" dirty="0"/>
              <a:t>2.º El incumplimiento de la obligación de llevar o conservar la contabilidad, los registros legalmente establecidos, los programas y archivos informáticos que les sirvan de soporte y los sistemas de codificación utilizados. </a:t>
            </a:r>
          </a:p>
          <a:p>
            <a:pPr lvl="2"/>
            <a:r>
              <a:rPr lang="es-ES" dirty="0"/>
              <a:t>3.º La llevanza de contabilidades diversas que, referidas a una misma actividad y ejercicio económico, no permitan conocer la verdadera situación de la entidad. </a:t>
            </a:r>
            <a:endParaRPr lang="es-ES" dirty="0" smtClean="0"/>
          </a:p>
          <a:p>
            <a:pPr lvl="2"/>
            <a:r>
              <a:rPr lang="es-ES" dirty="0" smtClean="0"/>
              <a:t>4.º </a:t>
            </a:r>
            <a:r>
              <a:rPr lang="es-ES" dirty="0"/>
              <a:t>La utilización de cuentas con significado distinto del que les corresponde, según su naturaleza, que dificulte la comprobación de la realidad de las actividades subvencionadas.</a:t>
            </a:r>
          </a:p>
          <a:p>
            <a:r>
              <a:rPr lang="es-ES" dirty="0"/>
              <a:t>e) El incumplimiento de las obligaciones de </a:t>
            </a:r>
            <a:r>
              <a:rPr lang="es-ES" b="1" dirty="0"/>
              <a:t>conservación de justificantes </a:t>
            </a:r>
            <a:r>
              <a:rPr lang="es-ES" dirty="0"/>
              <a:t>o documentos equivalentes. </a:t>
            </a:r>
            <a:endParaRPr lang="es-ES" dirty="0" smtClean="0"/>
          </a:p>
          <a:p>
            <a:r>
              <a:rPr lang="es-ES" dirty="0" smtClean="0"/>
              <a:t>f</a:t>
            </a:r>
            <a:r>
              <a:rPr lang="es-ES" dirty="0"/>
              <a:t>) El incumplimiento por parte de las </a:t>
            </a:r>
            <a:r>
              <a:rPr lang="es-ES" b="1" dirty="0"/>
              <a:t>entidades colaboradoras </a:t>
            </a:r>
            <a:r>
              <a:rPr lang="es-ES" dirty="0"/>
              <a:t>de las </a:t>
            </a:r>
            <a:r>
              <a:rPr lang="es-ES" b="1" dirty="0"/>
              <a:t>obligaciones</a:t>
            </a:r>
            <a:r>
              <a:rPr lang="es-ES" dirty="0"/>
              <a:t> establecidas en el artículo 15 de </a:t>
            </a:r>
            <a:r>
              <a:rPr lang="es-ES" dirty="0" smtClean="0"/>
              <a:t>la </a:t>
            </a:r>
            <a:r>
              <a:rPr lang="es-ES" dirty="0"/>
              <a:t>ley </a:t>
            </a:r>
            <a:r>
              <a:rPr lang="es-ES" dirty="0" smtClean="0"/>
              <a:t>(obligaciones entidades colaboradoras) que </a:t>
            </a:r>
            <a:r>
              <a:rPr lang="es-ES" dirty="0"/>
              <a:t>no se prevean de forma expresa en el resto de apartados de este artículo</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9333737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56. Infracciones leves. </a:t>
            </a:r>
          </a:p>
        </p:txBody>
      </p:sp>
      <p:sp>
        <p:nvSpPr>
          <p:cNvPr id="3" name="Marcador de contenido 2"/>
          <p:cNvSpPr>
            <a:spLocks noGrp="1"/>
          </p:cNvSpPr>
          <p:nvPr>
            <p:ph idx="1"/>
          </p:nvPr>
        </p:nvSpPr>
        <p:spPr/>
        <p:txBody>
          <a:bodyPr>
            <a:normAutofit fontScale="92500" lnSpcReduction="10000"/>
          </a:bodyPr>
          <a:lstStyle/>
          <a:p>
            <a:r>
              <a:rPr lang="es-ES" dirty="0"/>
              <a:t>g) La </a:t>
            </a:r>
            <a:r>
              <a:rPr lang="es-ES" b="1" dirty="0"/>
              <a:t>resistencia, obstrucción, excusa o negativa </a:t>
            </a:r>
            <a:r>
              <a:rPr lang="es-ES" dirty="0"/>
              <a:t>a las actuaciones de control financiero. </a:t>
            </a:r>
            <a:endParaRPr lang="es-ES" dirty="0" smtClean="0"/>
          </a:p>
          <a:p>
            <a:pPr lvl="1"/>
            <a:r>
              <a:rPr lang="es-ES" dirty="0" smtClean="0"/>
              <a:t>Se </a:t>
            </a:r>
            <a:r>
              <a:rPr lang="es-ES" dirty="0"/>
              <a:t>entiende que existen estas circunstancias cuando el responsable de las infracciones administrativas en materia de subvenciones, debidamente notificado al efecto, haya realizado actuaciones tendentes a </a:t>
            </a:r>
            <a:r>
              <a:rPr lang="es-ES" u="sng" dirty="0"/>
              <a:t>dilatar, entorpecer o impedir </a:t>
            </a:r>
            <a:r>
              <a:rPr lang="es-ES" dirty="0"/>
              <a:t>las actuaciones de los funcionarios de la </a:t>
            </a:r>
            <a:r>
              <a:rPr lang="es-ES" dirty="0" smtClean="0"/>
              <a:t>IGAE o </a:t>
            </a:r>
            <a:r>
              <a:rPr lang="es-ES" dirty="0"/>
              <a:t>de las </a:t>
            </a:r>
            <a:r>
              <a:rPr lang="es-ES" dirty="0" smtClean="0"/>
              <a:t>CCAA en </a:t>
            </a:r>
            <a:r>
              <a:rPr lang="es-ES" dirty="0"/>
              <a:t>el ejercicio de las funciones de control financiero. Entre otras, constituyen resistencia, obstrucción, excusa o negativa las siguientes conductas: </a:t>
            </a:r>
            <a:endParaRPr lang="es-ES" dirty="0" smtClean="0"/>
          </a:p>
          <a:p>
            <a:pPr lvl="2"/>
            <a:r>
              <a:rPr lang="es-ES" dirty="0" smtClean="0"/>
              <a:t>1.ª </a:t>
            </a:r>
            <a:r>
              <a:rPr lang="es-ES" dirty="0"/>
              <a:t>No aportar o no facilitar el examen de documentos, informes, antecedentes, libros, registros, ficheros, justificantes, asientos de contabilidad, programas y archivos informáticos, sistemas operativos y de control y cualquier otro dato objeto de comprobación. </a:t>
            </a:r>
            <a:endParaRPr lang="es-ES" dirty="0" smtClean="0"/>
          </a:p>
          <a:p>
            <a:pPr lvl="2"/>
            <a:r>
              <a:rPr lang="es-ES" dirty="0"/>
              <a:t>2.ª </a:t>
            </a:r>
            <a:r>
              <a:rPr lang="es-ES" dirty="0"/>
              <a:t>No atender algún requerimiento. </a:t>
            </a:r>
            <a:endParaRPr lang="es-ES" dirty="0"/>
          </a:p>
          <a:p>
            <a:pPr lvl="2"/>
            <a:r>
              <a:rPr lang="es-ES" dirty="0"/>
              <a:t>3.ª </a:t>
            </a:r>
            <a:r>
              <a:rPr lang="es-ES" dirty="0"/>
              <a:t>La incomparecencia, salvo causa justificada, en el lugar y tiempo señalado. </a:t>
            </a:r>
            <a:endParaRPr lang="es-ES" dirty="0"/>
          </a:p>
          <a:p>
            <a:pPr lvl="2"/>
            <a:r>
              <a:rPr lang="es-ES" dirty="0"/>
              <a:t>4.ª </a:t>
            </a:r>
            <a:r>
              <a:rPr lang="es-ES" dirty="0"/>
              <a:t>Negar o impedir indebidamente la entrada o permanencia en locales de negocio y demás establecimientos o lugares en que existan indicios probatorios para la correcta justificación de los fondos recibidos por el beneficiario o la entidad colaboradora o de la realidad y regularidad de la actividad subvencionada. </a:t>
            </a:r>
            <a:endParaRPr lang="es-ES" dirty="0"/>
          </a:p>
          <a:p>
            <a:pPr lvl="2"/>
            <a:r>
              <a:rPr lang="es-ES" dirty="0"/>
              <a:t>5.ª </a:t>
            </a:r>
            <a:r>
              <a:rPr lang="es-ES" dirty="0"/>
              <a:t>Las coacciones al personal controlador que realice el control financiero.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1901967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56. Infracciones leves. </a:t>
            </a:r>
          </a:p>
        </p:txBody>
      </p:sp>
      <p:sp>
        <p:nvSpPr>
          <p:cNvPr id="3" name="Marcador de contenido 2"/>
          <p:cNvSpPr>
            <a:spLocks noGrp="1"/>
          </p:cNvSpPr>
          <p:nvPr>
            <p:ph idx="1"/>
          </p:nvPr>
        </p:nvSpPr>
        <p:spPr/>
        <p:txBody>
          <a:bodyPr/>
          <a:lstStyle/>
          <a:p>
            <a:r>
              <a:rPr lang="es-ES" dirty="0"/>
              <a:t>h) El </a:t>
            </a:r>
            <a:r>
              <a:rPr lang="es-ES" b="1" dirty="0"/>
              <a:t>incumplimiento de la obligación de colaboración </a:t>
            </a:r>
            <a:r>
              <a:rPr lang="es-ES" dirty="0"/>
              <a:t>por parte de las personas o entidades a que se refiere </a:t>
            </a:r>
            <a:r>
              <a:rPr lang="es-ES" dirty="0" smtClean="0"/>
              <a:t>la ley</a:t>
            </a:r>
            <a:r>
              <a:rPr lang="es-ES" dirty="0"/>
              <a:t>, cuando de ello se derive la imposibilidad de contrastar la información facilitada por el beneficiario o la entidad colaboradora. </a:t>
            </a:r>
            <a:endParaRPr lang="es-ES" dirty="0" smtClean="0"/>
          </a:p>
          <a:p>
            <a:r>
              <a:rPr lang="es-ES" dirty="0" smtClean="0"/>
              <a:t>i</a:t>
            </a:r>
            <a:r>
              <a:rPr lang="es-ES" dirty="0"/>
              <a:t>) Las demás conductas tipificadas como infracciones leves en la </a:t>
            </a:r>
            <a:r>
              <a:rPr lang="es-ES" b="1" dirty="0"/>
              <a:t>normativa de la Unión Europea</a:t>
            </a:r>
            <a:r>
              <a:rPr lang="es-ES" dirty="0"/>
              <a:t> en materia de subvenciones.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466105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57. Infracciones graves. </a:t>
            </a:r>
          </a:p>
        </p:txBody>
      </p:sp>
      <p:sp>
        <p:nvSpPr>
          <p:cNvPr id="3" name="Marcador de contenido 2"/>
          <p:cNvSpPr>
            <a:spLocks noGrp="1"/>
          </p:cNvSpPr>
          <p:nvPr>
            <p:ph idx="1"/>
          </p:nvPr>
        </p:nvSpPr>
        <p:spPr/>
        <p:txBody>
          <a:bodyPr>
            <a:normAutofit fontScale="85000" lnSpcReduction="10000"/>
          </a:bodyPr>
          <a:lstStyle/>
          <a:p>
            <a:r>
              <a:rPr lang="es-ES" dirty="0"/>
              <a:t>Constituyen infracciones graves las siguientes conductas: </a:t>
            </a:r>
            <a:endParaRPr lang="es-ES" dirty="0" smtClean="0"/>
          </a:p>
          <a:p>
            <a:pPr lvl="1"/>
            <a:r>
              <a:rPr lang="es-ES" dirty="0" smtClean="0"/>
              <a:t>a</a:t>
            </a:r>
            <a:r>
              <a:rPr lang="es-ES" dirty="0"/>
              <a:t>) El incumplimiento de la obligación de </a:t>
            </a:r>
            <a:r>
              <a:rPr lang="es-ES" b="1" dirty="0"/>
              <a:t>comunicar</a:t>
            </a:r>
            <a:r>
              <a:rPr lang="es-ES" dirty="0"/>
              <a:t> al órgano concedente o a la entidad colaboradora la obtención de </a:t>
            </a:r>
            <a:r>
              <a:rPr lang="es-ES" b="1" dirty="0" smtClean="0"/>
              <a:t>otras</a:t>
            </a:r>
            <a:r>
              <a:rPr lang="es-ES" dirty="0" smtClean="0"/>
              <a:t> subvenciones</a:t>
            </a:r>
            <a:r>
              <a:rPr lang="es-ES" dirty="0"/>
              <a:t>, ayudas públicas, ingresos o recursos para la misma </a:t>
            </a:r>
            <a:r>
              <a:rPr lang="es-ES" dirty="0" smtClean="0"/>
              <a:t>finalidad. </a:t>
            </a:r>
          </a:p>
          <a:p>
            <a:pPr lvl="1"/>
            <a:r>
              <a:rPr lang="es-ES" dirty="0" smtClean="0"/>
              <a:t>b</a:t>
            </a:r>
            <a:r>
              <a:rPr lang="es-ES" dirty="0"/>
              <a:t>) El incumplimiento de las condiciones establecidas alterando sustancialmente los </a:t>
            </a:r>
            <a:r>
              <a:rPr lang="es-ES" b="1" dirty="0"/>
              <a:t>fines</a:t>
            </a:r>
            <a:r>
              <a:rPr lang="es-ES" dirty="0"/>
              <a:t> para los que la subvención fue concedida. </a:t>
            </a:r>
            <a:endParaRPr lang="es-ES" dirty="0" smtClean="0"/>
          </a:p>
          <a:p>
            <a:pPr lvl="1"/>
            <a:r>
              <a:rPr lang="es-ES" dirty="0" smtClean="0"/>
              <a:t>c</a:t>
            </a:r>
            <a:r>
              <a:rPr lang="es-ES" dirty="0"/>
              <a:t>) La </a:t>
            </a:r>
            <a:r>
              <a:rPr lang="es-ES" b="1" dirty="0"/>
              <a:t>falta de justificación </a:t>
            </a:r>
            <a:r>
              <a:rPr lang="es-ES" dirty="0"/>
              <a:t>del empleo dado a los fondos recibidos una vez transcurrido el plazo establecido para su presentación. </a:t>
            </a:r>
            <a:endParaRPr lang="es-ES" dirty="0" smtClean="0"/>
          </a:p>
          <a:p>
            <a:pPr lvl="1"/>
            <a:r>
              <a:rPr lang="es-ES" dirty="0" smtClean="0"/>
              <a:t>d</a:t>
            </a:r>
            <a:r>
              <a:rPr lang="es-ES" dirty="0"/>
              <a:t>) La obtención de la condición de </a:t>
            </a:r>
            <a:r>
              <a:rPr lang="es-ES" b="1" dirty="0"/>
              <a:t>entidad colaboradora falseando los requisitos </a:t>
            </a:r>
            <a:r>
              <a:rPr lang="es-ES" dirty="0"/>
              <a:t>requeridos en las bases reguladoras de la subvención u ocultando los que la hubiesen impedido. </a:t>
            </a:r>
            <a:endParaRPr lang="es-ES" dirty="0" smtClean="0"/>
          </a:p>
          <a:p>
            <a:pPr lvl="1"/>
            <a:r>
              <a:rPr lang="es-ES" dirty="0" smtClean="0"/>
              <a:t>e</a:t>
            </a:r>
            <a:r>
              <a:rPr lang="es-ES" dirty="0"/>
              <a:t>) El incumplimiento por parte de la </a:t>
            </a:r>
            <a:r>
              <a:rPr lang="es-ES" b="1" dirty="0"/>
              <a:t>entidad colaboradora </a:t>
            </a:r>
            <a:r>
              <a:rPr lang="es-ES" dirty="0"/>
              <a:t>de la obligación de </a:t>
            </a:r>
            <a:r>
              <a:rPr lang="es-ES" b="1" dirty="0"/>
              <a:t>verificar</a:t>
            </a:r>
            <a:r>
              <a:rPr lang="es-ES" dirty="0"/>
              <a:t>, en su caso, el cumplimiento y efectividad de las condiciones o requisitos determinantes para el otorgamiento de las subvenciones, cuando de ello se derive la obligación de reintegro. </a:t>
            </a:r>
            <a:endParaRPr lang="es-ES" dirty="0" smtClean="0"/>
          </a:p>
          <a:p>
            <a:pPr lvl="1"/>
            <a:r>
              <a:rPr lang="es-ES" dirty="0" smtClean="0"/>
              <a:t>f</a:t>
            </a:r>
            <a:r>
              <a:rPr lang="es-ES" dirty="0"/>
              <a:t>) La </a:t>
            </a:r>
            <a:r>
              <a:rPr lang="es-ES" b="1" dirty="0"/>
              <a:t>falta de suministro de información </a:t>
            </a:r>
            <a:r>
              <a:rPr lang="es-ES" dirty="0"/>
              <a:t>por parte de las administraciones, organismos y demás entidades obligados a suministrar información a la Base de Datos Nacional de Subvenciones. </a:t>
            </a:r>
            <a:endParaRPr lang="es-ES" dirty="0" smtClean="0"/>
          </a:p>
          <a:p>
            <a:pPr lvl="1"/>
            <a:r>
              <a:rPr lang="es-ES" dirty="0" smtClean="0"/>
              <a:t>g</a:t>
            </a:r>
            <a:r>
              <a:rPr lang="es-ES" dirty="0"/>
              <a:t>) Las demás conductas tipificadas como infracciones graves en la </a:t>
            </a:r>
            <a:r>
              <a:rPr lang="es-ES" b="1" dirty="0"/>
              <a:t>normativa de la Unión Europea </a:t>
            </a:r>
            <a:r>
              <a:rPr lang="es-ES" dirty="0"/>
              <a:t>en materia de subvenciones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8388430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58. Infracciones muy graves. </a:t>
            </a:r>
          </a:p>
        </p:txBody>
      </p:sp>
      <p:sp>
        <p:nvSpPr>
          <p:cNvPr id="3" name="Marcador de contenido 2"/>
          <p:cNvSpPr>
            <a:spLocks noGrp="1"/>
          </p:cNvSpPr>
          <p:nvPr>
            <p:ph idx="1"/>
          </p:nvPr>
        </p:nvSpPr>
        <p:spPr/>
        <p:txBody>
          <a:bodyPr/>
          <a:lstStyle/>
          <a:p>
            <a:r>
              <a:rPr lang="es-ES" dirty="0"/>
              <a:t>Constituyen infracciones muy graves las siguientes conductas: </a:t>
            </a:r>
            <a:endParaRPr lang="es-ES" dirty="0" smtClean="0"/>
          </a:p>
          <a:p>
            <a:pPr lvl="1"/>
            <a:r>
              <a:rPr lang="es-ES" dirty="0" smtClean="0"/>
              <a:t>a</a:t>
            </a:r>
            <a:r>
              <a:rPr lang="es-ES" dirty="0"/>
              <a:t>) La </a:t>
            </a:r>
            <a:r>
              <a:rPr lang="es-ES" b="1" dirty="0"/>
              <a:t>obtención</a:t>
            </a:r>
            <a:r>
              <a:rPr lang="es-ES" dirty="0"/>
              <a:t> de una subvención </a:t>
            </a:r>
            <a:r>
              <a:rPr lang="es-ES" b="1" dirty="0"/>
              <a:t>falseando</a:t>
            </a:r>
            <a:r>
              <a:rPr lang="es-ES" dirty="0"/>
              <a:t> las condiciones requeridas para su concesión u ocultando las que la hubiesen impedido o limitado. </a:t>
            </a:r>
            <a:endParaRPr lang="es-ES" dirty="0" smtClean="0"/>
          </a:p>
          <a:p>
            <a:pPr lvl="1"/>
            <a:r>
              <a:rPr lang="es-ES" dirty="0" smtClean="0"/>
              <a:t>b</a:t>
            </a:r>
            <a:r>
              <a:rPr lang="es-ES" dirty="0"/>
              <a:t>) La </a:t>
            </a:r>
            <a:r>
              <a:rPr lang="es-ES" b="1" dirty="0"/>
              <a:t>no aplicación, en todo o en parte</a:t>
            </a:r>
            <a:r>
              <a:rPr lang="es-ES" dirty="0"/>
              <a:t>, de las cantidades recibidas a los fines para los que la subvención fue concedida. </a:t>
            </a:r>
            <a:endParaRPr lang="es-ES" dirty="0" smtClean="0"/>
          </a:p>
          <a:p>
            <a:pPr lvl="1"/>
            <a:r>
              <a:rPr lang="es-ES" dirty="0" smtClean="0"/>
              <a:t>c</a:t>
            </a:r>
            <a:r>
              <a:rPr lang="es-ES" dirty="0"/>
              <a:t>) La </a:t>
            </a:r>
            <a:r>
              <a:rPr lang="es-ES" b="1" dirty="0"/>
              <a:t>resistencia, excusa, obstrucción o negativa a las actuaciones de control </a:t>
            </a:r>
            <a:r>
              <a:rPr lang="es-ES" dirty="0" smtClean="0"/>
              <a:t>previstas, </a:t>
            </a:r>
            <a:r>
              <a:rPr lang="es-ES" u="sng" dirty="0"/>
              <a:t>cuando de ello se derive </a:t>
            </a:r>
            <a:r>
              <a:rPr lang="es-ES" dirty="0"/>
              <a:t>la </a:t>
            </a:r>
            <a:endParaRPr lang="es-ES" dirty="0" smtClean="0"/>
          </a:p>
          <a:p>
            <a:pPr lvl="2"/>
            <a:r>
              <a:rPr lang="es-ES" dirty="0" smtClean="0"/>
              <a:t>imposibilidad </a:t>
            </a:r>
            <a:r>
              <a:rPr lang="es-ES" dirty="0"/>
              <a:t>de verificar el empleo dado a los fondos percibidos, o </a:t>
            </a:r>
            <a:endParaRPr lang="es-ES" dirty="0" smtClean="0"/>
          </a:p>
          <a:p>
            <a:pPr lvl="2"/>
            <a:r>
              <a:rPr lang="es-ES" dirty="0" smtClean="0"/>
              <a:t>el </a:t>
            </a:r>
            <a:r>
              <a:rPr lang="es-ES" dirty="0"/>
              <a:t>cumplimiento de la finalidad y de la realidad y regularidad de las actividades subvencionadas, o </a:t>
            </a:r>
            <a:endParaRPr lang="es-ES" dirty="0" smtClean="0"/>
          </a:p>
          <a:p>
            <a:pPr lvl="2"/>
            <a:r>
              <a:rPr lang="es-ES" dirty="0" smtClean="0"/>
              <a:t>la </a:t>
            </a:r>
            <a:r>
              <a:rPr lang="es-ES" dirty="0"/>
              <a:t>concurrencia de subvenciones, ayudas, ingresos o recursos para la misma finalidad, procedentes de cualesquiera Administraciones o entes públicos o privados, nacionales, de la </a:t>
            </a:r>
            <a:r>
              <a:rPr lang="es-ES" dirty="0" smtClean="0"/>
              <a:t>UE o </a:t>
            </a:r>
            <a:r>
              <a:rPr lang="es-ES" dirty="0"/>
              <a:t>de organismos internacionales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9406882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58. Infracciones muy graves. </a:t>
            </a:r>
          </a:p>
        </p:txBody>
      </p:sp>
      <p:sp>
        <p:nvSpPr>
          <p:cNvPr id="3" name="Marcador de contenido 2"/>
          <p:cNvSpPr>
            <a:spLocks noGrp="1"/>
          </p:cNvSpPr>
          <p:nvPr>
            <p:ph idx="1"/>
          </p:nvPr>
        </p:nvSpPr>
        <p:spPr/>
        <p:txBody>
          <a:bodyPr/>
          <a:lstStyle/>
          <a:p>
            <a:r>
              <a:rPr lang="es-ES" dirty="0"/>
              <a:t>d) La </a:t>
            </a:r>
            <a:r>
              <a:rPr lang="es-ES" b="1" dirty="0"/>
              <a:t>falta de entrega</a:t>
            </a:r>
            <a:r>
              <a:rPr lang="es-ES" dirty="0"/>
              <a:t>, por parte de las entidades colaboradoras, cuando así se establezca, a los beneficiarios de los </a:t>
            </a:r>
            <a:r>
              <a:rPr lang="es-ES" b="1" dirty="0"/>
              <a:t>fondos</a:t>
            </a:r>
            <a:r>
              <a:rPr lang="es-ES" dirty="0"/>
              <a:t> recibidos de acuerdo con los criterios previstos en las bases reguladoras de la subvención</a:t>
            </a:r>
            <a:r>
              <a:rPr lang="es-ES" dirty="0" smtClean="0"/>
              <a:t>.</a:t>
            </a:r>
          </a:p>
          <a:p>
            <a:r>
              <a:rPr lang="es-ES" dirty="0" smtClean="0"/>
              <a:t>e</a:t>
            </a:r>
            <a:r>
              <a:rPr lang="es-ES" dirty="0"/>
              <a:t>) Las demás conductas tipificadas como infracciones muy graves en la </a:t>
            </a:r>
            <a:r>
              <a:rPr lang="es-ES" b="1" dirty="0"/>
              <a:t>normativa de la Unión Europea </a:t>
            </a:r>
            <a:r>
              <a:rPr lang="es-ES" dirty="0"/>
              <a:t>en materia de subvenciones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1845973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59. Clases de sanciones. </a:t>
            </a:r>
          </a:p>
        </p:txBody>
      </p:sp>
      <p:sp>
        <p:nvSpPr>
          <p:cNvPr id="3" name="Marcador de contenido 2"/>
          <p:cNvSpPr>
            <a:spLocks noGrp="1"/>
          </p:cNvSpPr>
          <p:nvPr>
            <p:ph idx="1"/>
          </p:nvPr>
        </p:nvSpPr>
        <p:spPr/>
        <p:txBody>
          <a:bodyPr>
            <a:normAutofit fontScale="92500"/>
          </a:bodyPr>
          <a:lstStyle/>
          <a:p>
            <a:r>
              <a:rPr lang="es-ES" dirty="0"/>
              <a:t>1. Las infracciones en materia de subvenciones se sancionarán mediante la imposición de </a:t>
            </a:r>
            <a:r>
              <a:rPr lang="es-ES" b="1" dirty="0"/>
              <a:t>sanciones pecuniarias </a:t>
            </a:r>
            <a:r>
              <a:rPr lang="es-ES" dirty="0"/>
              <a:t>y, </a:t>
            </a:r>
            <a:r>
              <a:rPr lang="es-ES" u="sng" dirty="0"/>
              <a:t>cuando proceda</a:t>
            </a:r>
            <a:r>
              <a:rPr lang="es-ES" dirty="0"/>
              <a:t>, de </a:t>
            </a:r>
            <a:r>
              <a:rPr lang="es-ES" b="1" dirty="0"/>
              <a:t>sanciones no pecuniarias. </a:t>
            </a:r>
            <a:endParaRPr lang="es-ES" b="1" dirty="0" smtClean="0"/>
          </a:p>
          <a:p>
            <a:r>
              <a:rPr lang="es-ES" dirty="0" smtClean="0"/>
              <a:t>2</a:t>
            </a:r>
            <a:r>
              <a:rPr lang="es-ES" dirty="0"/>
              <a:t>. Las sanciones pecuniarias podrán consistir en </a:t>
            </a:r>
            <a:r>
              <a:rPr lang="es-ES" b="1" dirty="0"/>
              <a:t>multa fija o proporcional</a:t>
            </a:r>
            <a:r>
              <a:rPr lang="es-ES" dirty="0"/>
              <a:t>. </a:t>
            </a:r>
            <a:endParaRPr lang="es-ES" dirty="0" smtClean="0"/>
          </a:p>
          <a:p>
            <a:pPr lvl="1"/>
            <a:r>
              <a:rPr lang="es-ES" dirty="0" smtClean="0"/>
              <a:t>La </a:t>
            </a:r>
            <a:r>
              <a:rPr lang="es-ES" u="sng" dirty="0"/>
              <a:t>sanción pecuniaria proporcional </a:t>
            </a:r>
            <a:r>
              <a:rPr lang="es-ES" dirty="0"/>
              <a:t>se aplicará sobre la cantidad indebidamente obtenida, aplicada o no justificada. </a:t>
            </a:r>
            <a:endParaRPr lang="es-ES" dirty="0" smtClean="0"/>
          </a:p>
          <a:p>
            <a:pPr lvl="1"/>
            <a:r>
              <a:rPr lang="es-ES" dirty="0" smtClean="0"/>
              <a:t>La </a:t>
            </a:r>
            <a:r>
              <a:rPr lang="es-ES" u="sng" dirty="0"/>
              <a:t>multa fija </a:t>
            </a:r>
            <a:r>
              <a:rPr lang="es-ES" dirty="0"/>
              <a:t>estará comprendida </a:t>
            </a:r>
            <a:r>
              <a:rPr lang="es-ES" b="1" dirty="0"/>
              <a:t>entre 75 y 6.000 euros </a:t>
            </a:r>
            <a:r>
              <a:rPr lang="es-ES" dirty="0"/>
              <a:t>y la </a:t>
            </a:r>
            <a:r>
              <a:rPr lang="es-ES" u="sng" dirty="0"/>
              <a:t>multa proporcional </a:t>
            </a:r>
            <a:r>
              <a:rPr lang="es-ES" dirty="0"/>
              <a:t>puede ir </a:t>
            </a:r>
            <a:r>
              <a:rPr lang="es-ES" b="1" dirty="0"/>
              <a:t>del tanto al triple de la cantidad </a:t>
            </a:r>
            <a:r>
              <a:rPr lang="es-ES" dirty="0"/>
              <a:t>indebidamente obtenida, aplicada o no justificada o, en el caso de entidades colaboradoras, de los fondos indebidamente aplicados o justificados. </a:t>
            </a:r>
            <a:endParaRPr lang="es-ES" dirty="0" smtClean="0"/>
          </a:p>
          <a:p>
            <a:r>
              <a:rPr lang="es-ES" dirty="0" smtClean="0"/>
              <a:t>La </a:t>
            </a:r>
            <a:r>
              <a:rPr lang="es-ES" dirty="0"/>
              <a:t>multa pecuniaria será independiente de la obligación de reintegro </a:t>
            </a:r>
            <a:r>
              <a:rPr lang="es-ES" dirty="0" smtClean="0"/>
              <a:t>y </a:t>
            </a:r>
            <a:r>
              <a:rPr lang="es-ES" dirty="0"/>
              <a:t>para su cobro resultará igualmente de aplicación el régimen jurídico previsto para los ingresos de derecho público en la Ley General Presupuestaria o en las normas presupuestarias de las restantes </a:t>
            </a:r>
            <a:r>
              <a:rPr lang="es-ES" dirty="0" smtClean="0"/>
              <a:t>AAPP. </a:t>
            </a: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5489859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59. Clases de sanciones. </a:t>
            </a:r>
          </a:p>
        </p:txBody>
      </p:sp>
      <p:sp>
        <p:nvSpPr>
          <p:cNvPr id="3" name="Marcador de contenido 2"/>
          <p:cNvSpPr>
            <a:spLocks noGrp="1"/>
          </p:cNvSpPr>
          <p:nvPr>
            <p:ph idx="1"/>
          </p:nvPr>
        </p:nvSpPr>
        <p:spPr/>
        <p:txBody>
          <a:bodyPr/>
          <a:lstStyle/>
          <a:p>
            <a:r>
              <a:rPr lang="es-ES" dirty="0"/>
              <a:t>3. Las </a:t>
            </a:r>
            <a:r>
              <a:rPr lang="es-ES" b="1" dirty="0"/>
              <a:t>sanciones no pecuniarias</a:t>
            </a:r>
            <a:r>
              <a:rPr lang="es-ES" dirty="0"/>
              <a:t>, que se podrán imponer en caso de infracciones </a:t>
            </a:r>
            <a:r>
              <a:rPr lang="es-ES" u="sng" dirty="0"/>
              <a:t>graves o muy graves</a:t>
            </a:r>
            <a:r>
              <a:rPr lang="es-ES" dirty="0"/>
              <a:t>, podrán consistir en: </a:t>
            </a:r>
            <a:endParaRPr lang="es-ES" dirty="0" smtClean="0"/>
          </a:p>
          <a:p>
            <a:pPr lvl="1"/>
            <a:r>
              <a:rPr lang="es-ES" dirty="0" smtClean="0"/>
              <a:t>a</a:t>
            </a:r>
            <a:r>
              <a:rPr lang="es-ES" dirty="0"/>
              <a:t>) Pérdida durante un plazo </a:t>
            </a:r>
            <a:r>
              <a:rPr lang="es-ES" dirty="0" smtClean="0"/>
              <a:t>de </a:t>
            </a:r>
            <a:r>
              <a:rPr lang="es-ES" b="1" dirty="0" smtClean="0"/>
              <a:t>hasta cinco años </a:t>
            </a:r>
            <a:r>
              <a:rPr lang="es-ES" dirty="0"/>
              <a:t>de la posibilidad de </a:t>
            </a:r>
            <a:r>
              <a:rPr lang="es-ES" u="sng" dirty="0"/>
              <a:t>obtener subvenciones</a:t>
            </a:r>
            <a:r>
              <a:rPr lang="es-ES" dirty="0"/>
              <a:t>, ayudas públicas y </a:t>
            </a:r>
            <a:r>
              <a:rPr lang="es-ES" dirty="0" smtClean="0"/>
              <a:t>avales </a:t>
            </a:r>
            <a:r>
              <a:rPr lang="es-ES" dirty="0"/>
              <a:t>de las Administraciones públicas u otros entes públicos. </a:t>
            </a:r>
            <a:endParaRPr lang="es-ES" dirty="0" smtClean="0"/>
          </a:p>
          <a:p>
            <a:pPr lvl="1"/>
            <a:r>
              <a:rPr lang="es-ES" dirty="0" smtClean="0"/>
              <a:t>b</a:t>
            </a:r>
            <a:r>
              <a:rPr lang="es-ES" dirty="0"/>
              <a:t>) Pérdida durante un plazo de </a:t>
            </a:r>
            <a:r>
              <a:rPr lang="es-ES" b="1" dirty="0"/>
              <a:t>hasta cinco años </a:t>
            </a:r>
            <a:r>
              <a:rPr lang="es-ES" dirty="0"/>
              <a:t>de la posibilidad de </a:t>
            </a:r>
            <a:r>
              <a:rPr lang="es-ES" u="sng" dirty="0"/>
              <a:t>actuar como entidad colaboradora</a:t>
            </a:r>
            <a:r>
              <a:rPr lang="es-ES" dirty="0"/>
              <a:t> en relación con las subvenciones reguladas en esta ley. </a:t>
            </a:r>
            <a:endParaRPr lang="es-ES" dirty="0" smtClean="0"/>
          </a:p>
          <a:p>
            <a:pPr lvl="1"/>
            <a:r>
              <a:rPr lang="es-ES" dirty="0" smtClean="0"/>
              <a:t>c</a:t>
            </a:r>
            <a:r>
              <a:rPr lang="es-ES" dirty="0"/>
              <a:t>) Prohibición durante un plazo de </a:t>
            </a:r>
            <a:r>
              <a:rPr lang="es-ES" b="1" dirty="0"/>
              <a:t>hasta cinco años </a:t>
            </a:r>
            <a:r>
              <a:rPr lang="es-ES" dirty="0"/>
              <a:t>para </a:t>
            </a:r>
            <a:r>
              <a:rPr lang="es-ES" u="sng" dirty="0"/>
              <a:t>contratar</a:t>
            </a:r>
            <a:r>
              <a:rPr lang="es-ES" dirty="0"/>
              <a:t> con las Administraciones públicas.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699200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60. Graduación de las sanciones. </a:t>
            </a:r>
          </a:p>
        </p:txBody>
      </p:sp>
      <p:sp>
        <p:nvSpPr>
          <p:cNvPr id="3" name="Marcador de contenido 2"/>
          <p:cNvSpPr>
            <a:spLocks noGrp="1"/>
          </p:cNvSpPr>
          <p:nvPr>
            <p:ph idx="1"/>
          </p:nvPr>
        </p:nvSpPr>
        <p:spPr/>
        <p:txBody>
          <a:bodyPr>
            <a:normAutofit/>
          </a:bodyPr>
          <a:lstStyle/>
          <a:p>
            <a:r>
              <a:rPr lang="es-ES" dirty="0"/>
              <a:t>1. Las sanciones por las infracciones a que se refiere este capítulo se graduarán atendiendo en cada caso concreto a: </a:t>
            </a:r>
            <a:endParaRPr lang="es-ES" dirty="0" smtClean="0"/>
          </a:p>
          <a:p>
            <a:pPr lvl="1"/>
            <a:r>
              <a:rPr lang="es-ES" dirty="0" smtClean="0"/>
              <a:t>a</a:t>
            </a:r>
            <a:r>
              <a:rPr lang="es-ES" dirty="0"/>
              <a:t>) La </a:t>
            </a:r>
            <a:r>
              <a:rPr lang="es-ES" b="1" dirty="0"/>
              <a:t>comisión repetida de infracciones</a:t>
            </a:r>
            <a:r>
              <a:rPr lang="es-ES" dirty="0"/>
              <a:t> en materia de subvenciones. Se entenderá producida esta circunstancia cuando el sujeto infractor haya sido sancionado por </a:t>
            </a:r>
            <a:r>
              <a:rPr lang="es-ES" b="1" dirty="0"/>
              <a:t>una</a:t>
            </a:r>
            <a:r>
              <a:rPr lang="es-ES" dirty="0"/>
              <a:t> infracción de la misma naturaleza, ya sea grave o muy grave, en virtud de resolución firme en vía administrativa dentro de los </a:t>
            </a:r>
            <a:r>
              <a:rPr lang="es-ES" b="1" dirty="0"/>
              <a:t>cuatro</a:t>
            </a:r>
            <a:r>
              <a:rPr lang="es-ES" dirty="0"/>
              <a:t> años anteriores a la comisión de la infracción. Cuando concurra esta circunstancia en la comisión de una </a:t>
            </a:r>
            <a:r>
              <a:rPr lang="es-ES" u="sng" dirty="0"/>
              <a:t>infracción grave o muy grave</a:t>
            </a:r>
            <a:r>
              <a:rPr lang="es-ES" dirty="0"/>
              <a:t>, el </a:t>
            </a:r>
            <a:r>
              <a:rPr lang="es-ES" u="sng" dirty="0"/>
              <a:t>porcentaje</a:t>
            </a:r>
            <a:r>
              <a:rPr lang="es-ES" dirty="0"/>
              <a:t> de la sanción mínima se incrementará </a:t>
            </a:r>
            <a:r>
              <a:rPr lang="es-ES" u="sng" dirty="0"/>
              <a:t>entre 10 y 75 puntos</a:t>
            </a:r>
            <a:r>
              <a:rPr lang="es-ES" dirty="0"/>
              <a:t>. </a:t>
            </a:r>
            <a:endParaRPr lang="es-ES" dirty="0" smtClean="0"/>
          </a:p>
          <a:p>
            <a:pPr lvl="1"/>
            <a:r>
              <a:rPr lang="es-ES" dirty="0" smtClean="0"/>
              <a:t>b</a:t>
            </a:r>
            <a:r>
              <a:rPr lang="es-ES" dirty="0"/>
              <a:t>) La resistencia, negativa u obstrucción a las actuaciones de </a:t>
            </a:r>
            <a:r>
              <a:rPr lang="es-ES" dirty="0" smtClean="0"/>
              <a:t>control. </a:t>
            </a:r>
            <a:r>
              <a:rPr lang="es-ES" dirty="0"/>
              <a:t>Cuando concurra esta circunstancia en la comisión de una </a:t>
            </a:r>
            <a:r>
              <a:rPr lang="es-ES" u="sng" dirty="0"/>
              <a:t>infracción grave o muy grave</a:t>
            </a:r>
            <a:r>
              <a:rPr lang="es-ES" dirty="0"/>
              <a:t>, el porcentaje de la sanción mínima se incrementará </a:t>
            </a:r>
            <a:r>
              <a:rPr lang="es-ES" u="sng" dirty="0"/>
              <a:t>entre 10 y 75 puntos</a:t>
            </a:r>
            <a:r>
              <a:rPr lang="es-ES" dirty="0"/>
              <a:t>. </a:t>
            </a:r>
            <a:endParaRPr lang="es-ES" dirty="0" smtClean="0"/>
          </a:p>
          <a:p>
            <a:pPr lvl="1"/>
            <a:r>
              <a:rPr lang="es-ES" dirty="0" smtClean="0"/>
              <a:t>c</a:t>
            </a:r>
            <a:r>
              <a:rPr lang="es-ES" dirty="0"/>
              <a:t>) La utilización de </a:t>
            </a:r>
            <a:r>
              <a:rPr lang="es-ES" b="1" dirty="0"/>
              <a:t>medios fraudulentos </a:t>
            </a:r>
            <a:r>
              <a:rPr lang="es-ES" dirty="0"/>
              <a:t>en la comisión de infracciones en materia de subvenciones.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9650074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60. Graduación de las sanciones. </a:t>
            </a:r>
          </a:p>
        </p:txBody>
      </p:sp>
      <p:sp>
        <p:nvSpPr>
          <p:cNvPr id="3" name="Marcador de contenido 2"/>
          <p:cNvSpPr>
            <a:spLocks noGrp="1"/>
          </p:cNvSpPr>
          <p:nvPr>
            <p:ph idx="1"/>
          </p:nvPr>
        </p:nvSpPr>
        <p:spPr/>
        <p:txBody>
          <a:bodyPr/>
          <a:lstStyle/>
          <a:p>
            <a:r>
              <a:rPr lang="es-ES" dirty="0"/>
              <a:t>A estos efectos, se considerarán principalmente </a:t>
            </a:r>
            <a:r>
              <a:rPr lang="es-ES" b="1" u="sng" dirty="0"/>
              <a:t>medios fraudulentos </a:t>
            </a:r>
            <a:r>
              <a:rPr lang="es-ES" dirty="0"/>
              <a:t>los siguientes: </a:t>
            </a:r>
            <a:endParaRPr lang="es-ES" dirty="0" smtClean="0"/>
          </a:p>
          <a:p>
            <a:pPr lvl="1"/>
            <a:r>
              <a:rPr lang="es-ES" dirty="0" smtClean="0"/>
              <a:t>1.º </a:t>
            </a:r>
            <a:r>
              <a:rPr lang="es-ES" dirty="0"/>
              <a:t>Las anomalías sustanciales en la contabilidad y en los registros legalmente establecidos. </a:t>
            </a:r>
            <a:endParaRPr lang="es-ES" dirty="0" smtClean="0"/>
          </a:p>
          <a:p>
            <a:pPr lvl="1"/>
            <a:r>
              <a:rPr lang="es-ES" dirty="0" smtClean="0"/>
              <a:t>2.º </a:t>
            </a:r>
            <a:r>
              <a:rPr lang="es-ES" dirty="0"/>
              <a:t>El empleo de facturas, justificantes u otros documentos falsos o falseados. </a:t>
            </a:r>
            <a:endParaRPr lang="es-ES" dirty="0" smtClean="0"/>
          </a:p>
          <a:p>
            <a:pPr lvl="1"/>
            <a:r>
              <a:rPr lang="es-ES" dirty="0" smtClean="0"/>
              <a:t>3.º </a:t>
            </a:r>
            <a:r>
              <a:rPr lang="es-ES" dirty="0"/>
              <a:t>La utilización de personas o entidades interpuestas que dificulten la comprobación de la realidad de la actividad subvencionada. Cuando concurra esta circunstancia en la comisión de una </a:t>
            </a:r>
            <a:r>
              <a:rPr lang="es-ES" u="sng" dirty="0"/>
              <a:t>infracción grave o muy grave</a:t>
            </a:r>
            <a:r>
              <a:rPr lang="es-ES" dirty="0"/>
              <a:t>, el porcentaje de la sanción mínima se incrementará </a:t>
            </a:r>
            <a:r>
              <a:rPr lang="es-ES" u="sng" dirty="0"/>
              <a:t>entre 20 y 100 puntos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2114868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60. Graduación de las sanciones. </a:t>
            </a:r>
          </a:p>
        </p:txBody>
      </p:sp>
      <p:sp>
        <p:nvSpPr>
          <p:cNvPr id="3" name="Marcador de contenido 2"/>
          <p:cNvSpPr>
            <a:spLocks noGrp="1"/>
          </p:cNvSpPr>
          <p:nvPr>
            <p:ph idx="1"/>
          </p:nvPr>
        </p:nvSpPr>
        <p:spPr/>
        <p:txBody>
          <a:bodyPr/>
          <a:lstStyle/>
          <a:p>
            <a:r>
              <a:rPr lang="es-ES" dirty="0"/>
              <a:t>d) La ocultación a la Administración, mediante la falta de presentación de la documentación justificativa o la presentación de documentación incompleta o inexacta, de los datos necesarios para la verificación de la aplicación dada a la subvención recibida. Cuando concurra esta circunstancia en la </a:t>
            </a:r>
            <a:r>
              <a:rPr lang="es-ES" u="sng" dirty="0"/>
              <a:t>comisión de una infracción grave o muy grave</a:t>
            </a:r>
            <a:r>
              <a:rPr lang="es-ES" dirty="0"/>
              <a:t>, el porcentaje de la sanción se incrementará </a:t>
            </a:r>
            <a:r>
              <a:rPr lang="es-ES" u="sng" dirty="0"/>
              <a:t>entre 10 y 50 puntos. </a:t>
            </a:r>
            <a:endParaRPr lang="es-ES" u="sng" dirty="0" smtClean="0"/>
          </a:p>
          <a:p>
            <a:r>
              <a:rPr lang="es-ES" dirty="0" smtClean="0"/>
              <a:t>e</a:t>
            </a:r>
            <a:r>
              <a:rPr lang="es-ES" dirty="0"/>
              <a:t>) El retraso en el cumplimiento de las obligaciones formales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9991687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60. Graduación de las sanciones. </a:t>
            </a:r>
          </a:p>
        </p:txBody>
      </p:sp>
      <p:sp>
        <p:nvSpPr>
          <p:cNvPr id="3" name="Marcador de contenido 2"/>
          <p:cNvSpPr>
            <a:spLocks noGrp="1"/>
          </p:cNvSpPr>
          <p:nvPr>
            <p:ph idx="1"/>
          </p:nvPr>
        </p:nvSpPr>
        <p:spPr/>
        <p:txBody>
          <a:bodyPr>
            <a:normAutofit lnSpcReduction="10000"/>
          </a:bodyPr>
          <a:lstStyle/>
          <a:p>
            <a:r>
              <a:rPr lang="es-ES" dirty="0"/>
              <a:t>2. Los criterios de graduación son aplicables </a:t>
            </a:r>
            <a:r>
              <a:rPr lang="es-ES" b="1" dirty="0"/>
              <a:t>simultáneamente</a:t>
            </a:r>
            <a:r>
              <a:rPr lang="es-ES" dirty="0"/>
              <a:t>. El criterio establecido en el </a:t>
            </a:r>
            <a:r>
              <a:rPr lang="es-ES" b="1" dirty="0"/>
              <a:t>párrafo e)</a:t>
            </a:r>
            <a:r>
              <a:rPr lang="es-ES" dirty="0"/>
              <a:t> se empleará exclusivamente para la graduación de las sanciones por </a:t>
            </a:r>
            <a:r>
              <a:rPr lang="es-ES" b="1" dirty="0"/>
              <a:t>infracciones leves</a:t>
            </a:r>
            <a:r>
              <a:rPr lang="es-ES" dirty="0"/>
              <a:t>. </a:t>
            </a:r>
            <a:endParaRPr lang="es-ES" dirty="0" smtClean="0"/>
          </a:p>
          <a:p>
            <a:r>
              <a:rPr lang="es-ES" dirty="0" smtClean="0"/>
              <a:t>3</a:t>
            </a:r>
            <a:r>
              <a:rPr lang="es-ES" dirty="0"/>
              <a:t>. Los criterios de graduación recogidos en los apartados anteriores no podrán utilizarse para agravar la infracción cuando estén contenidos en la descripción de la conducta infractora o formen parte del propio ilícito administrativo. </a:t>
            </a:r>
            <a:endParaRPr lang="es-ES" dirty="0" smtClean="0"/>
          </a:p>
          <a:p>
            <a:r>
              <a:rPr lang="es-ES" dirty="0" smtClean="0"/>
              <a:t>4</a:t>
            </a:r>
            <a:r>
              <a:rPr lang="es-ES" dirty="0"/>
              <a:t>. El </a:t>
            </a:r>
            <a:r>
              <a:rPr lang="es-ES" b="1" dirty="0"/>
              <a:t>importe de las sanciones leves </a:t>
            </a:r>
            <a:r>
              <a:rPr lang="es-ES" dirty="0"/>
              <a:t>impuestas a un mismo infractor por cada subvención </a:t>
            </a:r>
            <a:r>
              <a:rPr lang="es-ES" b="1" dirty="0"/>
              <a:t>no excederá </a:t>
            </a:r>
            <a:r>
              <a:rPr lang="es-ES" dirty="0"/>
              <a:t>en su conjunto del </a:t>
            </a:r>
            <a:r>
              <a:rPr lang="es-ES" b="1" dirty="0"/>
              <a:t>importe de la subvención </a:t>
            </a:r>
            <a:r>
              <a:rPr lang="es-ES" dirty="0"/>
              <a:t>inicialmente concedida. </a:t>
            </a:r>
            <a:endParaRPr lang="es-ES" dirty="0" smtClean="0"/>
          </a:p>
          <a:p>
            <a:r>
              <a:rPr lang="es-ES" dirty="0" smtClean="0"/>
              <a:t>5</a:t>
            </a:r>
            <a:r>
              <a:rPr lang="es-ES" dirty="0"/>
              <a:t>. El </a:t>
            </a:r>
            <a:r>
              <a:rPr lang="es-ES" b="1" dirty="0"/>
              <a:t>importe de las sanciones graves y muy graves </a:t>
            </a:r>
            <a:r>
              <a:rPr lang="es-ES" dirty="0"/>
              <a:t>impuestas a un mismo infractor por cada subvención </a:t>
            </a:r>
            <a:r>
              <a:rPr lang="es-ES" b="1" dirty="0"/>
              <a:t>no excederá en su conjunto del triple </a:t>
            </a:r>
            <a:r>
              <a:rPr lang="es-ES" dirty="0"/>
              <a:t>del importe de la cantidad indebidamente obtenida, aplicada o no justificada o, en el caso de entidades colaboradoras, de los fondos indebidamente aplicados o justificados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4829716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61. Sanciones por infracciones leves. </a:t>
            </a:r>
          </a:p>
        </p:txBody>
      </p:sp>
      <p:sp>
        <p:nvSpPr>
          <p:cNvPr id="3" name="Marcador de contenido 2"/>
          <p:cNvSpPr>
            <a:spLocks noGrp="1"/>
          </p:cNvSpPr>
          <p:nvPr>
            <p:ph idx="1"/>
          </p:nvPr>
        </p:nvSpPr>
        <p:spPr/>
        <p:txBody>
          <a:bodyPr>
            <a:normAutofit fontScale="85000" lnSpcReduction="20000"/>
          </a:bodyPr>
          <a:lstStyle/>
          <a:p>
            <a:r>
              <a:rPr lang="es-ES" dirty="0"/>
              <a:t>1. Cada infracción leve será sancionada con </a:t>
            </a:r>
            <a:r>
              <a:rPr lang="es-ES" b="1" dirty="0"/>
              <a:t>multa de 75 a 900 euros</a:t>
            </a:r>
            <a:r>
              <a:rPr lang="es-ES" dirty="0"/>
              <a:t>, salvo lo dispuesto en el apartado siguiente. </a:t>
            </a:r>
            <a:endParaRPr lang="es-ES" dirty="0" smtClean="0"/>
          </a:p>
          <a:p>
            <a:r>
              <a:rPr lang="es-ES" dirty="0" smtClean="0"/>
              <a:t>2</a:t>
            </a:r>
            <a:r>
              <a:rPr lang="es-ES" dirty="0"/>
              <a:t>. Serán sancionadas en cada caso con </a:t>
            </a:r>
            <a:r>
              <a:rPr lang="es-ES" b="1" dirty="0"/>
              <a:t>multa de 150 a 6.000 euros </a:t>
            </a:r>
            <a:r>
              <a:rPr lang="es-ES" dirty="0"/>
              <a:t>las siguientes infracciones: </a:t>
            </a:r>
            <a:endParaRPr lang="es-ES" dirty="0" smtClean="0"/>
          </a:p>
          <a:p>
            <a:pPr lvl="1"/>
            <a:r>
              <a:rPr lang="es-ES" dirty="0" smtClean="0"/>
              <a:t>a</a:t>
            </a:r>
            <a:r>
              <a:rPr lang="es-ES" dirty="0"/>
              <a:t>) La inexactitud u omisión de una o varias operaciones en la contabilidad y registros legalmente exigidos. </a:t>
            </a:r>
            <a:endParaRPr lang="es-ES" dirty="0" smtClean="0"/>
          </a:p>
          <a:p>
            <a:pPr lvl="1"/>
            <a:r>
              <a:rPr lang="es-ES" dirty="0" smtClean="0"/>
              <a:t>b</a:t>
            </a:r>
            <a:r>
              <a:rPr lang="es-ES" dirty="0"/>
              <a:t>) El incumplimiento de la obligación de la llevanza de contabilidad o de los registros legalmente establecidos. </a:t>
            </a:r>
            <a:endParaRPr lang="es-ES" dirty="0" smtClean="0"/>
          </a:p>
          <a:p>
            <a:pPr lvl="1"/>
            <a:r>
              <a:rPr lang="es-ES" dirty="0" smtClean="0"/>
              <a:t>c</a:t>
            </a:r>
            <a:r>
              <a:rPr lang="es-ES" dirty="0"/>
              <a:t>) La llevanza de contabilidades diversas que, referidas a una misma actividad, no permita conocer la verdadera situación de la entidad. </a:t>
            </a:r>
            <a:endParaRPr lang="es-ES" dirty="0" smtClean="0"/>
          </a:p>
          <a:p>
            <a:pPr lvl="1"/>
            <a:r>
              <a:rPr lang="es-ES" dirty="0" smtClean="0"/>
              <a:t>d</a:t>
            </a:r>
            <a:r>
              <a:rPr lang="es-ES" dirty="0"/>
              <a:t>) La utilización de cuentas con significado distinto del que les corresponde, según su naturaleza, que dificulte la comprobación de la realidad de las actividades subvencionadas. </a:t>
            </a:r>
            <a:endParaRPr lang="es-ES" dirty="0" smtClean="0"/>
          </a:p>
          <a:p>
            <a:pPr lvl="1"/>
            <a:r>
              <a:rPr lang="es-ES" dirty="0" smtClean="0"/>
              <a:t>e</a:t>
            </a:r>
            <a:r>
              <a:rPr lang="es-ES" dirty="0"/>
              <a:t>) La falta de aportación de pruebas y documentos requeridos por los órganos de control o la negativa a su exhibición. </a:t>
            </a:r>
            <a:endParaRPr lang="es-ES" dirty="0" smtClean="0"/>
          </a:p>
          <a:p>
            <a:pPr lvl="1"/>
            <a:r>
              <a:rPr lang="es-ES" dirty="0" smtClean="0"/>
              <a:t>f</a:t>
            </a:r>
            <a:r>
              <a:rPr lang="es-ES" dirty="0"/>
              <a:t>) El incumplimiento por parte de las entidades colaboradoras de las obligaciones establecidas en el artículo 15 de esta ley. </a:t>
            </a:r>
            <a:endParaRPr lang="es-ES" dirty="0" smtClean="0"/>
          </a:p>
          <a:p>
            <a:pPr lvl="1"/>
            <a:r>
              <a:rPr lang="es-ES" dirty="0" smtClean="0"/>
              <a:t>g</a:t>
            </a:r>
            <a:r>
              <a:rPr lang="es-ES" dirty="0"/>
              <a:t>) El incumplimiento por parte de las personas o entidades sujetas a la obligación de colaboración y de facilitar la documentación a que se refiere el artículo 46 de esta ley, cuando de ello se derive la imposibilidad de contrastar la información facilitada por el beneficiario o la entidad colaboradora</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1887216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62. Sanciones por infracciones graves. </a:t>
            </a:r>
          </a:p>
        </p:txBody>
      </p:sp>
      <p:sp>
        <p:nvSpPr>
          <p:cNvPr id="3" name="Marcador de contenido 2"/>
          <p:cNvSpPr>
            <a:spLocks noGrp="1"/>
          </p:cNvSpPr>
          <p:nvPr>
            <p:ph idx="1"/>
          </p:nvPr>
        </p:nvSpPr>
        <p:spPr/>
        <p:txBody>
          <a:bodyPr>
            <a:normAutofit fontScale="92500" lnSpcReduction="10000"/>
          </a:bodyPr>
          <a:lstStyle/>
          <a:p>
            <a:r>
              <a:rPr lang="es-ES" dirty="0"/>
              <a:t>1. Las infracciones graves serán sancionadas con </a:t>
            </a:r>
            <a:r>
              <a:rPr lang="es-ES" b="1" dirty="0"/>
              <a:t>multa pecuniaria proporcional del tanto al doble </a:t>
            </a:r>
            <a:r>
              <a:rPr lang="es-ES" dirty="0"/>
              <a:t>de la cantidad indebidamente obtenida, aplicada o no justificada o, en el caso de entidades colaboradoras, de los fondos indebidamente aplicados o justificados. </a:t>
            </a:r>
            <a:endParaRPr lang="es-ES" dirty="0" smtClean="0"/>
          </a:p>
          <a:p>
            <a:r>
              <a:rPr lang="es-ES" dirty="0" smtClean="0"/>
              <a:t>2</a:t>
            </a:r>
            <a:r>
              <a:rPr lang="es-ES" dirty="0"/>
              <a:t>. Cuando el importe del perjuicio económico correspondiente a la infracción grave represente </a:t>
            </a:r>
            <a:r>
              <a:rPr lang="es-ES" b="1" dirty="0"/>
              <a:t>más del 50 por ciento </a:t>
            </a:r>
            <a:r>
              <a:rPr lang="es-ES" dirty="0"/>
              <a:t>de la subvención concedida o de las cantidades recibidas por las entidades colaboradoras, </a:t>
            </a:r>
            <a:r>
              <a:rPr lang="es-ES" b="1" dirty="0"/>
              <a:t>y excediera de 30.000 euros</a:t>
            </a:r>
            <a:r>
              <a:rPr lang="es-ES" dirty="0"/>
              <a:t>, concurriendo alguna de las circunstancias previstas en los párrafos b) y c) del apartado 1 del artículo 60 de esta </a:t>
            </a:r>
            <a:r>
              <a:rPr lang="es-ES" dirty="0" smtClean="0"/>
              <a:t>ley (</a:t>
            </a:r>
            <a:r>
              <a:rPr lang="es-ES" i="1" dirty="0" smtClean="0"/>
              <a:t>obstrucción a control y medios fraudulentos</a:t>
            </a:r>
            <a:r>
              <a:rPr lang="es-ES" dirty="0" smtClean="0"/>
              <a:t>), </a:t>
            </a:r>
            <a:r>
              <a:rPr lang="es-ES" dirty="0"/>
              <a:t>los infractores podrán ser sancionados, además, con: </a:t>
            </a:r>
            <a:endParaRPr lang="es-ES" dirty="0" smtClean="0"/>
          </a:p>
          <a:p>
            <a:pPr lvl="1"/>
            <a:r>
              <a:rPr lang="es-ES" dirty="0" smtClean="0"/>
              <a:t>a</a:t>
            </a:r>
            <a:r>
              <a:rPr lang="es-ES" dirty="0"/>
              <a:t>) Pérdida, durante un </a:t>
            </a:r>
            <a:r>
              <a:rPr lang="es-ES" b="1" dirty="0"/>
              <a:t>plazo de hasta tres años</a:t>
            </a:r>
            <a:r>
              <a:rPr lang="es-ES" dirty="0"/>
              <a:t>, de la posibilidad de </a:t>
            </a:r>
            <a:r>
              <a:rPr lang="es-ES" u="sng" dirty="0"/>
              <a:t>obtener subvenciones</a:t>
            </a:r>
            <a:r>
              <a:rPr lang="es-ES" dirty="0"/>
              <a:t>, ayudas públicas y avales de la Administración u otros entes públicos. </a:t>
            </a:r>
            <a:endParaRPr lang="es-ES" dirty="0" smtClean="0"/>
          </a:p>
          <a:p>
            <a:pPr lvl="1"/>
            <a:r>
              <a:rPr lang="es-ES" dirty="0" smtClean="0"/>
              <a:t>b</a:t>
            </a:r>
            <a:r>
              <a:rPr lang="es-ES" dirty="0"/>
              <a:t>) Prohibición, durante un </a:t>
            </a:r>
            <a:r>
              <a:rPr lang="es-ES" b="1" dirty="0"/>
              <a:t>plazo de hasta tres años</a:t>
            </a:r>
            <a:r>
              <a:rPr lang="es-ES" dirty="0"/>
              <a:t>, para </a:t>
            </a:r>
            <a:r>
              <a:rPr lang="es-ES" u="sng" dirty="0"/>
              <a:t>celebrar contratos </a:t>
            </a:r>
            <a:r>
              <a:rPr lang="es-ES" dirty="0"/>
              <a:t>con la Administración u otros entes públicos. </a:t>
            </a:r>
            <a:endParaRPr lang="es-ES" dirty="0" smtClean="0"/>
          </a:p>
          <a:p>
            <a:pPr lvl="1"/>
            <a:r>
              <a:rPr lang="es-ES" dirty="0" smtClean="0"/>
              <a:t>c</a:t>
            </a:r>
            <a:r>
              <a:rPr lang="es-ES" dirty="0"/>
              <a:t>) Pérdida, durante un </a:t>
            </a:r>
            <a:r>
              <a:rPr lang="es-ES" b="1" dirty="0"/>
              <a:t>plazo de hasta tres años</a:t>
            </a:r>
            <a:r>
              <a:rPr lang="es-ES" dirty="0"/>
              <a:t>, de la posibilidad de actua</a:t>
            </a:r>
            <a:r>
              <a:rPr lang="es-ES" u="sng" dirty="0"/>
              <a:t>r como entidad colaboradora</a:t>
            </a:r>
            <a:r>
              <a:rPr lang="es-ES" dirty="0"/>
              <a:t> en relación con las subvenciones reguladas en esta le</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5643055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62. Sanciones por infracciones graves. </a:t>
            </a:r>
          </a:p>
        </p:txBody>
      </p:sp>
      <p:sp>
        <p:nvSpPr>
          <p:cNvPr id="3" name="Marcador de contenido 2"/>
          <p:cNvSpPr>
            <a:spLocks noGrp="1"/>
          </p:cNvSpPr>
          <p:nvPr>
            <p:ph idx="1"/>
          </p:nvPr>
        </p:nvSpPr>
        <p:spPr/>
        <p:txBody>
          <a:bodyPr/>
          <a:lstStyle/>
          <a:p>
            <a:r>
              <a:rPr lang="es-ES" dirty="0"/>
              <a:t>3. Cuando las administraciones, organismos o entidades </a:t>
            </a:r>
            <a:r>
              <a:rPr lang="es-ES" dirty="0" smtClean="0"/>
              <a:t>no </a:t>
            </a:r>
            <a:r>
              <a:rPr lang="es-ES" dirty="0"/>
              <a:t>cumplan con la </a:t>
            </a:r>
            <a:r>
              <a:rPr lang="es-ES" b="1" dirty="0"/>
              <a:t>obligación de suministro de información</a:t>
            </a:r>
            <a:r>
              <a:rPr lang="es-ES" dirty="0"/>
              <a:t>, se impondrá una multa, previo apercibimiento, de </a:t>
            </a:r>
            <a:r>
              <a:rPr lang="es-ES" b="1" dirty="0"/>
              <a:t>3000 euros</a:t>
            </a:r>
            <a:r>
              <a:rPr lang="es-ES" dirty="0"/>
              <a:t>, que podrá </a:t>
            </a:r>
            <a:r>
              <a:rPr lang="es-ES" b="1" dirty="0"/>
              <a:t>reiterarse mensualmente </a:t>
            </a:r>
            <a:r>
              <a:rPr lang="es-ES" dirty="0"/>
              <a:t>hasta que se cumpla con la obligación. En caso de que el incumplimiento se produzca en un órgano de la </a:t>
            </a:r>
            <a:r>
              <a:rPr lang="es-ES" dirty="0" smtClean="0"/>
              <a:t>AGE , </a:t>
            </a:r>
            <a:r>
              <a:rPr lang="es-ES" dirty="0"/>
              <a:t>será de aplicación el régimen sancionador para infracciones graves previsto en la Ley 19/2013, de 9 de diciembre, de transparencia, acceso a la información pública y buen gobierno, correspondiendo la instrucción del procedimiento sancionador al órgano competente del Ministerio de Hacienda y Administraciones Públicas.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8163707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63. Sanciones por infracciones muy graves. </a:t>
            </a:r>
          </a:p>
        </p:txBody>
      </p:sp>
      <p:sp>
        <p:nvSpPr>
          <p:cNvPr id="3" name="Marcador de contenido 2"/>
          <p:cNvSpPr>
            <a:spLocks noGrp="1"/>
          </p:cNvSpPr>
          <p:nvPr>
            <p:ph idx="1"/>
          </p:nvPr>
        </p:nvSpPr>
        <p:spPr/>
        <p:txBody>
          <a:bodyPr>
            <a:normAutofit/>
          </a:bodyPr>
          <a:lstStyle/>
          <a:p>
            <a:r>
              <a:rPr lang="es-ES" dirty="0"/>
              <a:t>1. Las infracciones muy graves serán sancionadas con </a:t>
            </a:r>
            <a:r>
              <a:rPr lang="es-ES" b="1" dirty="0"/>
              <a:t>multa pecuniaria proporcional del doble al triple de la cantidad </a:t>
            </a:r>
            <a:r>
              <a:rPr lang="es-ES" dirty="0"/>
              <a:t>indebidamente obtenida, aplicada o no justificada o, en el caso de entidades colaboradoras, de los fondos indebidamente aplicados o justificados. </a:t>
            </a:r>
            <a:endParaRPr lang="es-ES" dirty="0" smtClean="0"/>
          </a:p>
          <a:p>
            <a:r>
              <a:rPr lang="es-ES" dirty="0" smtClean="0"/>
              <a:t>No </a:t>
            </a:r>
            <a:r>
              <a:rPr lang="es-ES" dirty="0"/>
              <a:t>obstante, no se sancionarán las infracciones recogidas en los párrafos b) y d) del artículo 58 </a:t>
            </a:r>
            <a:endParaRPr lang="es-ES" dirty="0" smtClean="0"/>
          </a:p>
          <a:p>
            <a:pPr lvl="1"/>
            <a:r>
              <a:rPr lang="es-ES" i="1" dirty="0"/>
              <a:t>no aplicación, en todo o en parte, de las </a:t>
            </a:r>
            <a:r>
              <a:rPr lang="es-ES" i="1" dirty="0" smtClean="0"/>
              <a:t>cantidades recibidas</a:t>
            </a:r>
          </a:p>
          <a:p>
            <a:pPr lvl="1"/>
            <a:r>
              <a:rPr lang="es-ES" i="1" dirty="0" smtClean="0"/>
              <a:t>La </a:t>
            </a:r>
            <a:r>
              <a:rPr lang="es-ES" i="1" dirty="0"/>
              <a:t>falta de entrega, por parte de las entidades colaboradoras, cuando así se establezca, a los beneficiarios de los fondos </a:t>
            </a:r>
            <a:r>
              <a:rPr lang="es-ES" i="1" dirty="0" smtClean="0"/>
              <a:t>recibidos</a:t>
            </a:r>
          </a:p>
          <a:p>
            <a:r>
              <a:rPr lang="es-ES" dirty="0" smtClean="0"/>
              <a:t>cuando </a:t>
            </a:r>
            <a:r>
              <a:rPr lang="es-ES" dirty="0"/>
              <a:t>los infractores hubieran </a:t>
            </a:r>
            <a:r>
              <a:rPr lang="es-ES" b="1" dirty="0"/>
              <a:t>reintegrado</a:t>
            </a:r>
            <a:r>
              <a:rPr lang="es-ES" dirty="0"/>
              <a:t> las </a:t>
            </a:r>
            <a:r>
              <a:rPr lang="es-ES" b="1" dirty="0"/>
              <a:t>cantidades</a:t>
            </a:r>
            <a:r>
              <a:rPr lang="es-ES" dirty="0"/>
              <a:t> y los correspondientes </a:t>
            </a:r>
            <a:r>
              <a:rPr lang="es-ES" b="1" dirty="0"/>
              <a:t>intereses de demora</a:t>
            </a:r>
            <a:r>
              <a:rPr lang="es-ES" dirty="0"/>
              <a:t> sin previo requerimiento.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285864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63. Sanciones por infracciones muy graves. </a:t>
            </a:r>
          </a:p>
        </p:txBody>
      </p:sp>
      <p:sp>
        <p:nvSpPr>
          <p:cNvPr id="3" name="Marcador de contenido 2"/>
          <p:cNvSpPr>
            <a:spLocks noGrp="1"/>
          </p:cNvSpPr>
          <p:nvPr>
            <p:ph idx="1"/>
          </p:nvPr>
        </p:nvSpPr>
        <p:spPr/>
        <p:txBody>
          <a:bodyPr>
            <a:normAutofit lnSpcReduction="10000"/>
          </a:bodyPr>
          <a:lstStyle/>
          <a:p>
            <a:r>
              <a:rPr lang="es-ES" dirty="0"/>
              <a:t>2. Cuando el importe del perjuicio económico correspondiente a la infracción muy grave </a:t>
            </a:r>
            <a:r>
              <a:rPr lang="es-ES" b="1" dirty="0"/>
              <a:t>exceda de 30.000 euros</a:t>
            </a:r>
            <a:r>
              <a:rPr lang="es-ES" dirty="0"/>
              <a:t>, concurriendo alguna de las circunstancias previstas en los párrafos b) y c) del apartado 1 del artículo 60 de esta ley, (</a:t>
            </a:r>
            <a:r>
              <a:rPr lang="es-ES" i="1" dirty="0"/>
              <a:t>obstrucción a control y medios fraudulentos</a:t>
            </a:r>
            <a:r>
              <a:rPr lang="es-ES" dirty="0"/>
              <a:t>), </a:t>
            </a:r>
            <a:r>
              <a:rPr lang="es-ES" dirty="0" smtClean="0"/>
              <a:t>los </a:t>
            </a:r>
            <a:r>
              <a:rPr lang="es-ES" dirty="0"/>
              <a:t>infractores podrán ser sancionados, además, con: </a:t>
            </a:r>
          </a:p>
          <a:p>
            <a:pPr lvl="1"/>
            <a:r>
              <a:rPr lang="es-ES" dirty="0"/>
              <a:t>a) Pérdida, durante un plazo de </a:t>
            </a:r>
            <a:r>
              <a:rPr lang="es-ES" b="1" dirty="0"/>
              <a:t>hasta cinco años</a:t>
            </a:r>
            <a:r>
              <a:rPr lang="es-ES" dirty="0"/>
              <a:t>, de la posibilidad de </a:t>
            </a:r>
            <a:r>
              <a:rPr lang="es-ES" b="1" dirty="0"/>
              <a:t>obtener</a:t>
            </a:r>
            <a:r>
              <a:rPr lang="es-ES" dirty="0"/>
              <a:t> </a:t>
            </a:r>
            <a:r>
              <a:rPr lang="es-ES" b="1" dirty="0"/>
              <a:t>subvenciones</a:t>
            </a:r>
            <a:r>
              <a:rPr lang="es-ES" dirty="0"/>
              <a:t>, ayudas públicas y avales de la Administración u otros entes públicos. </a:t>
            </a:r>
          </a:p>
          <a:p>
            <a:pPr lvl="1"/>
            <a:r>
              <a:rPr lang="es-ES" dirty="0"/>
              <a:t>b) Prohibición, durante un plazo de </a:t>
            </a:r>
            <a:r>
              <a:rPr lang="es-ES" b="1" dirty="0"/>
              <a:t>hasta cinco años</a:t>
            </a:r>
            <a:r>
              <a:rPr lang="es-ES" dirty="0"/>
              <a:t>, para </a:t>
            </a:r>
            <a:r>
              <a:rPr lang="es-ES" b="1" dirty="0"/>
              <a:t>celebrar contratos </a:t>
            </a:r>
            <a:r>
              <a:rPr lang="es-ES" dirty="0"/>
              <a:t>con la Administración u otros entes públicos. </a:t>
            </a:r>
          </a:p>
          <a:p>
            <a:pPr lvl="1"/>
            <a:r>
              <a:rPr lang="es-ES" dirty="0"/>
              <a:t>c) Pérdida, durante un plazo de </a:t>
            </a:r>
            <a:r>
              <a:rPr lang="es-ES" b="1" dirty="0"/>
              <a:t>hasta cinco años</a:t>
            </a:r>
            <a:r>
              <a:rPr lang="es-ES" dirty="0"/>
              <a:t>, de la posibilidad de </a:t>
            </a:r>
            <a:r>
              <a:rPr lang="es-ES" b="1" dirty="0"/>
              <a:t>actuar como entidad colaboradora </a:t>
            </a:r>
            <a:r>
              <a:rPr lang="es-ES" dirty="0"/>
              <a:t>en relación con las subvenciones reguladas en esta ley. </a:t>
            </a:r>
          </a:p>
          <a:p>
            <a:r>
              <a:rPr lang="es-ES" dirty="0"/>
              <a:t>3. El órgano competente para imponer estas sanciones podrá acordar su </a:t>
            </a:r>
            <a:r>
              <a:rPr lang="es-ES" b="1" dirty="0"/>
              <a:t>publicidad</a:t>
            </a:r>
            <a:r>
              <a:rPr lang="es-ES" dirty="0"/>
              <a:t> en la Base de Datos Nacional de Subvenciones.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2119921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64. Desarrollo reglamentario del régimen de infracciones y sanciones.</a:t>
            </a:r>
          </a:p>
        </p:txBody>
      </p:sp>
      <p:sp>
        <p:nvSpPr>
          <p:cNvPr id="3" name="Marcador de contenido 2"/>
          <p:cNvSpPr>
            <a:spLocks noGrp="1"/>
          </p:cNvSpPr>
          <p:nvPr>
            <p:ph idx="1"/>
          </p:nvPr>
        </p:nvSpPr>
        <p:spPr/>
        <p:txBody>
          <a:bodyPr/>
          <a:lstStyle/>
          <a:p>
            <a:r>
              <a:rPr lang="es-ES" dirty="0"/>
              <a:t>Las disposiciones reglamentarias de desarrollo podrán introducir </a:t>
            </a:r>
            <a:r>
              <a:rPr lang="es-ES" b="1" dirty="0"/>
              <a:t>especificaciones</a:t>
            </a:r>
            <a:r>
              <a:rPr lang="es-ES" dirty="0"/>
              <a:t> o </a:t>
            </a:r>
            <a:r>
              <a:rPr lang="es-ES" b="1" dirty="0"/>
              <a:t>graduaciones</a:t>
            </a:r>
            <a:r>
              <a:rPr lang="es-ES" dirty="0"/>
              <a:t> al cuadro de las infracciones o sanciones establecidas legalmente que, </a:t>
            </a:r>
            <a:r>
              <a:rPr lang="es-ES" u="sng" dirty="0"/>
              <a:t>sin constituir nuevas infracciones o sanciones, ni alterar la naturaleza o límites de las que la ley contempla</a:t>
            </a:r>
            <a:r>
              <a:rPr lang="es-ES" dirty="0"/>
              <a:t>, contribuyan a la más correcta identificación de las conductas o a la más precisa determinación de las sanciones correspondientes.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9505649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65. Prescripción de infracciones y sanciones.</a:t>
            </a:r>
          </a:p>
        </p:txBody>
      </p:sp>
      <p:sp>
        <p:nvSpPr>
          <p:cNvPr id="3" name="Marcador de contenido 2"/>
          <p:cNvSpPr>
            <a:spLocks noGrp="1"/>
          </p:cNvSpPr>
          <p:nvPr>
            <p:ph idx="1"/>
          </p:nvPr>
        </p:nvSpPr>
        <p:spPr/>
        <p:txBody>
          <a:bodyPr/>
          <a:lstStyle/>
          <a:p>
            <a:r>
              <a:rPr lang="es-ES" dirty="0"/>
              <a:t>1. Las </a:t>
            </a:r>
            <a:r>
              <a:rPr lang="es-ES" b="1" dirty="0"/>
              <a:t>infracciones</a:t>
            </a:r>
            <a:r>
              <a:rPr lang="es-ES" dirty="0"/>
              <a:t> prescribirán en el plazo de </a:t>
            </a:r>
            <a:r>
              <a:rPr lang="es-ES" b="1" dirty="0"/>
              <a:t>cuatro años </a:t>
            </a:r>
            <a:r>
              <a:rPr lang="es-ES" dirty="0"/>
              <a:t>a contar </a:t>
            </a:r>
            <a:r>
              <a:rPr lang="es-ES" b="1" dirty="0"/>
              <a:t>desde el día </a:t>
            </a:r>
            <a:r>
              <a:rPr lang="es-ES" dirty="0"/>
              <a:t>en que la infracción se hubiera cometido. </a:t>
            </a:r>
            <a:endParaRPr lang="es-ES" dirty="0" smtClean="0"/>
          </a:p>
          <a:p>
            <a:r>
              <a:rPr lang="es-ES" dirty="0" smtClean="0"/>
              <a:t>2</a:t>
            </a:r>
            <a:r>
              <a:rPr lang="es-ES" dirty="0"/>
              <a:t>. Las </a:t>
            </a:r>
            <a:r>
              <a:rPr lang="es-ES" b="1" dirty="0"/>
              <a:t>sanciones</a:t>
            </a:r>
            <a:r>
              <a:rPr lang="es-ES" dirty="0"/>
              <a:t> prescribirán en el plazo de cuatro años a contar </a:t>
            </a:r>
            <a:r>
              <a:rPr lang="es-ES" b="1" dirty="0"/>
              <a:t>desde el día siguiente</a:t>
            </a:r>
            <a:r>
              <a:rPr lang="es-ES" dirty="0"/>
              <a:t> a aquel en que hubiera adquirido firmeza la resolución por la que se impuso la sanción. </a:t>
            </a:r>
            <a:endParaRPr lang="es-ES" dirty="0" smtClean="0"/>
          </a:p>
          <a:p>
            <a:r>
              <a:rPr lang="es-ES" dirty="0" smtClean="0"/>
              <a:t>3</a:t>
            </a:r>
            <a:r>
              <a:rPr lang="es-ES" dirty="0"/>
              <a:t>. El plazo de prescripción se </a:t>
            </a:r>
            <a:r>
              <a:rPr lang="es-ES" b="1" dirty="0"/>
              <a:t>interrumpirá</a:t>
            </a:r>
            <a:r>
              <a:rPr lang="es-ES" dirty="0"/>
              <a:t> conforme a lo establecido en el artículo 132 de la Ley 30/1992, de 26 de noviembre, de Régimen Jurídico de la Administraciones Públicas y del Procedimiento Administrativo Común. </a:t>
            </a:r>
            <a:endParaRPr lang="es-ES" dirty="0" smtClean="0"/>
          </a:p>
          <a:p>
            <a:r>
              <a:rPr lang="es-ES" dirty="0" smtClean="0"/>
              <a:t>4</a:t>
            </a:r>
            <a:r>
              <a:rPr lang="es-ES" dirty="0"/>
              <a:t>. La prescripción se aplicará de </a:t>
            </a:r>
            <a:r>
              <a:rPr lang="es-ES" b="1" dirty="0"/>
              <a:t>oficio</a:t>
            </a:r>
            <a:r>
              <a:rPr lang="es-ES" dirty="0"/>
              <a:t>, sin perjuicio de que pueda ser solicitada su declaración por el interesado</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3716999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66. Competencia para la imposición de sanciones.</a:t>
            </a:r>
          </a:p>
        </p:txBody>
      </p:sp>
      <p:sp>
        <p:nvSpPr>
          <p:cNvPr id="3" name="Marcador de contenido 2"/>
          <p:cNvSpPr>
            <a:spLocks noGrp="1"/>
          </p:cNvSpPr>
          <p:nvPr>
            <p:ph idx="1"/>
          </p:nvPr>
        </p:nvSpPr>
        <p:spPr/>
        <p:txBody>
          <a:bodyPr/>
          <a:lstStyle/>
          <a:p>
            <a:r>
              <a:rPr lang="es-ES" dirty="0"/>
              <a:t>1. Las sanciones en materia de subvenciones serán acordadas e impuestas por los </a:t>
            </a:r>
            <a:r>
              <a:rPr lang="es-ES" b="1" dirty="0"/>
              <a:t>ministros o los secretarios de Estado </a:t>
            </a:r>
            <a:r>
              <a:rPr lang="es-ES" dirty="0"/>
              <a:t>de los departamentos ministeriales concedentes. En el caso de subvenciones concedidas por las </a:t>
            </a:r>
            <a:r>
              <a:rPr lang="es-ES" b="1" dirty="0"/>
              <a:t>demás entidades concedentes</a:t>
            </a:r>
            <a:r>
              <a:rPr lang="es-ES" dirty="0"/>
              <a:t>, las sanciones serán acordadas e impuestas por los </a:t>
            </a:r>
            <a:r>
              <a:rPr lang="es-ES" b="1" dirty="0"/>
              <a:t>titulares de los ministerios</a:t>
            </a:r>
            <a:r>
              <a:rPr lang="es-ES" dirty="0"/>
              <a:t> a los que estuvieran adscritas. </a:t>
            </a:r>
            <a:endParaRPr lang="es-ES" dirty="0" smtClean="0"/>
          </a:p>
          <a:p>
            <a:pPr lvl="1"/>
            <a:r>
              <a:rPr lang="es-ES" dirty="0" smtClean="0"/>
              <a:t>No </a:t>
            </a:r>
            <a:r>
              <a:rPr lang="es-ES" dirty="0"/>
              <a:t>obstante, cuando la sanción consista en la pérdida de la posibilidad de obtener subvenciones, ayudas públicas y avales de Estado, en la prohibición para celebrar contratos con el Estado u otros entes públicos o en la pérdida de la posibilidad de actuar como entidad colaboradora en relación con las subvenciones reguladas en esta ley, la competencia corresponderá al </a:t>
            </a:r>
            <a:r>
              <a:rPr lang="es-ES" b="1" dirty="0"/>
              <a:t>Ministro de Hacienda</a:t>
            </a:r>
            <a:r>
              <a:rPr lang="es-ES" dirty="0"/>
              <a:t>. </a:t>
            </a:r>
            <a:endParaRPr lang="es-ES" dirty="0" smtClean="0"/>
          </a:p>
          <a:p>
            <a:r>
              <a:rPr lang="es-ES" dirty="0" smtClean="0"/>
              <a:t>2</a:t>
            </a:r>
            <a:r>
              <a:rPr lang="es-ES" dirty="0"/>
              <a:t>. El ministro designará al </a:t>
            </a:r>
            <a:r>
              <a:rPr lang="es-ES" b="1" dirty="0"/>
              <a:t>instructor</a:t>
            </a:r>
            <a:r>
              <a:rPr lang="es-ES" dirty="0"/>
              <a:t> del procedimiento sancionador cuando dicha función no esté previamente atribuida a ningún órgano administrativo.</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0535756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66. Competencia para la imposición de sanciones.</a:t>
            </a:r>
          </a:p>
        </p:txBody>
      </p:sp>
      <p:sp>
        <p:nvSpPr>
          <p:cNvPr id="3" name="Marcador de contenido 2"/>
          <p:cNvSpPr>
            <a:spLocks noGrp="1"/>
          </p:cNvSpPr>
          <p:nvPr>
            <p:ph idx="1"/>
          </p:nvPr>
        </p:nvSpPr>
        <p:spPr/>
        <p:txBody>
          <a:bodyPr>
            <a:normAutofit/>
          </a:bodyPr>
          <a:lstStyle/>
          <a:p>
            <a:r>
              <a:rPr lang="es-ES" dirty="0"/>
              <a:t>3. La competencia para imponer sanciones en las </a:t>
            </a:r>
            <a:r>
              <a:rPr lang="es-ES" dirty="0" smtClean="0"/>
              <a:t>CCLL corresponde </a:t>
            </a:r>
            <a:r>
              <a:rPr lang="es-ES" dirty="0"/>
              <a:t>a los órganos de gobierno que tengan atribuidas tales funciones en la legislación de régimen local. </a:t>
            </a:r>
            <a:endParaRPr lang="es-ES" dirty="0" smtClean="0"/>
          </a:p>
          <a:p>
            <a:r>
              <a:rPr lang="es-ES" dirty="0" smtClean="0"/>
              <a:t>4</a:t>
            </a:r>
            <a:r>
              <a:rPr lang="es-ES" dirty="0"/>
              <a:t>. El expediente sancionador por incumplimiento de la obligación de suministro de información a la Base de Datos Nacional de Subvenciones </a:t>
            </a:r>
            <a:r>
              <a:rPr lang="es-ES" dirty="0" smtClean="0"/>
              <a:t>será </a:t>
            </a:r>
            <a:r>
              <a:rPr lang="es-ES" dirty="0"/>
              <a:t>iniciado por acuerdo del </a:t>
            </a:r>
            <a:r>
              <a:rPr lang="es-ES" dirty="0" smtClean="0"/>
              <a:t>IGAE y </a:t>
            </a:r>
            <a:r>
              <a:rPr lang="es-ES" dirty="0"/>
              <a:t>la resolución será competencia del Ministro de Hacienda y Administraciones Públicas. </a:t>
            </a:r>
            <a:endParaRPr lang="es-ES" dirty="0" smtClean="0"/>
          </a:p>
          <a:p>
            <a:pPr lvl="1"/>
            <a:r>
              <a:rPr lang="es-ES" dirty="0" smtClean="0"/>
              <a:t>No </a:t>
            </a:r>
            <a:r>
              <a:rPr lang="es-ES" dirty="0"/>
              <a:t>obstante, cuando el responsable de la infracción sea un órgano de la </a:t>
            </a:r>
            <a:r>
              <a:rPr lang="es-ES" dirty="0" smtClean="0"/>
              <a:t>AGE, </a:t>
            </a:r>
            <a:r>
              <a:rPr lang="es-ES" dirty="0"/>
              <a:t>los órganos competentes serán los establecidos en el artículo 31 de la Ley 19/2013, de 9 de diciembre, de transparencia, acceso a la información pública y buen gobierno, correspondiendo la instrucción al órgano competente del Ministerio de Hacienda y Administraciones Públicas.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455158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67. Procedimiento sancionador.</a:t>
            </a:r>
          </a:p>
        </p:txBody>
      </p:sp>
      <p:sp>
        <p:nvSpPr>
          <p:cNvPr id="3" name="Marcador de contenido 2"/>
          <p:cNvSpPr>
            <a:spLocks noGrp="1"/>
          </p:cNvSpPr>
          <p:nvPr>
            <p:ph idx="1"/>
          </p:nvPr>
        </p:nvSpPr>
        <p:spPr/>
        <p:txBody>
          <a:bodyPr/>
          <a:lstStyle/>
          <a:p>
            <a:r>
              <a:rPr lang="es-ES" dirty="0"/>
              <a:t>1. La imposición de las sanciones en materia de subvenciones se efectuará mediante </a:t>
            </a:r>
            <a:r>
              <a:rPr lang="es-ES" b="1" dirty="0"/>
              <a:t>expediente administrativo </a:t>
            </a:r>
            <a:r>
              <a:rPr lang="es-ES" dirty="0"/>
              <a:t>en el que, en todo caso, se </a:t>
            </a:r>
            <a:r>
              <a:rPr lang="es-ES" b="1" dirty="0"/>
              <a:t>dará audiencia al interesado</a:t>
            </a:r>
            <a:r>
              <a:rPr lang="es-ES" dirty="0"/>
              <a:t> antes de dictarse el acuerdo correspondiente y que será tramitado conforme a lo dispuesto en el capítulo II del título IX de la Ley 30/1992, de 26 de noviembre, de Régimen Jurídico de las Administraciones Públicas y del Procedimiento Administrativo Común. </a:t>
            </a:r>
            <a:endParaRPr lang="es-ES" dirty="0" smtClean="0"/>
          </a:p>
          <a:p>
            <a:r>
              <a:rPr lang="es-ES" dirty="0" smtClean="0"/>
              <a:t>2</a:t>
            </a:r>
            <a:r>
              <a:rPr lang="es-ES" dirty="0"/>
              <a:t>. El procedimiento </a:t>
            </a:r>
            <a:r>
              <a:rPr lang="es-ES" b="1" dirty="0"/>
              <a:t>se iniciará de oficio</a:t>
            </a:r>
            <a:r>
              <a:rPr lang="es-ES" dirty="0"/>
              <a:t>, </a:t>
            </a:r>
            <a:endParaRPr lang="es-ES" dirty="0" smtClean="0"/>
          </a:p>
          <a:p>
            <a:pPr lvl="1"/>
            <a:r>
              <a:rPr lang="es-ES" dirty="0" smtClean="0"/>
              <a:t>como </a:t>
            </a:r>
            <a:r>
              <a:rPr lang="es-ES" dirty="0"/>
              <a:t>consecuencia, de la actuación de comprobación desarrollada por el órgano concedente o </a:t>
            </a:r>
            <a:endParaRPr lang="es-ES" dirty="0" smtClean="0"/>
          </a:p>
          <a:p>
            <a:pPr lvl="1"/>
            <a:r>
              <a:rPr lang="es-ES" dirty="0" smtClean="0"/>
              <a:t>por </a:t>
            </a:r>
            <a:r>
              <a:rPr lang="es-ES" dirty="0"/>
              <a:t>la entidad colaboradora, así como </a:t>
            </a:r>
            <a:endParaRPr lang="es-ES" dirty="0" smtClean="0"/>
          </a:p>
          <a:p>
            <a:pPr lvl="1"/>
            <a:r>
              <a:rPr lang="es-ES" dirty="0" smtClean="0"/>
              <a:t>de </a:t>
            </a:r>
            <a:r>
              <a:rPr lang="es-ES" dirty="0"/>
              <a:t>las actuaciones de control financiero previstas en esta ley. </a:t>
            </a:r>
            <a:endParaRPr lang="es-ES" dirty="0" smtClean="0"/>
          </a:p>
          <a:p>
            <a:r>
              <a:rPr lang="es-ES" dirty="0" smtClean="0"/>
              <a:t>3</a:t>
            </a:r>
            <a:r>
              <a:rPr lang="es-ES" dirty="0"/>
              <a:t>. Los acuerdos de imposición de sanciones pondrán </a:t>
            </a:r>
            <a:r>
              <a:rPr lang="es-ES" b="1" dirty="0"/>
              <a:t>fin a la vía administrativa</a:t>
            </a:r>
            <a:r>
              <a:rPr lang="es-ES" dirty="0"/>
              <a:t>.</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271878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68. Extinción de la responsabilidad derivada de la comisión de infracciones.</a:t>
            </a:r>
          </a:p>
        </p:txBody>
      </p:sp>
      <p:sp>
        <p:nvSpPr>
          <p:cNvPr id="3" name="Marcador de contenido 2"/>
          <p:cNvSpPr>
            <a:spLocks noGrp="1"/>
          </p:cNvSpPr>
          <p:nvPr>
            <p:ph idx="1"/>
          </p:nvPr>
        </p:nvSpPr>
        <p:spPr/>
        <p:txBody>
          <a:bodyPr/>
          <a:lstStyle/>
          <a:p>
            <a:r>
              <a:rPr lang="es-ES" dirty="0"/>
              <a:t>La responsabilidad derivada de las infracciones se extingue por </a:t>
            </a:r>
            <a:endParaRPr lang="es-ES" dirty="0" smtClean="0"/>
          </a:p>
          <a:p>
            <a:pPr lvl="1"/>
            <a:r>
              <a:rPr lang="es-ES" dirty="0" smtClean="0"/>
              <a:t>el </a:t>
            </a:r>
            <a:r>
              <a:rPr lang="es-ES" dirty="0"/>
              <a:t>pago o </a:t>
            </a:r>
            <a:endParaRPr lang="es-ES" dirty="0" smtClean="0"/>
          </a:p>
          <a:p>
            <a:pPr lvl="1"/>
            <a:r>
              <a:rPr lang="es-ES" dirty="0" smtClean="0"/>
              <a:t>cumplimiento </a:t>
            </a:r>
            <a:r>
              <a:rPr lang="es-ES" dirty="0"/>
              <a:t>de la sanción o </a:t>
            </a:r>
            <a:endParaRPr lang="es-ES" dirty="0" smtClean="0"/>
          </a:p>
          <a:p>
            <a:pPr lvl="1"/>
            <a:r>
              <a:rPr lang="es-ES" dirty="0" smtClean="0"/>
              <a:t>por </a:t>
            </a:r>
            <a:r>
              <a:rPr lang="es-ES" dirty="0"/>
              <a:t>prescripción o </a:t>
            </a:r>
            <a:endParaRPr lang="es-ES" dirty="0" smtClean="0"/>
          </a:p>
          <a:p>
            <a:pPr lvl="1"/>
            <a:r>
              <a:rPr lang="es-ES" dirty="0" smtClean="0"/>
              <a:t>por </a:t>
            </a:r>
            <a:r>
              <a:rPr lang="es-ES" dirty="0"/>
              <a:t>fallecimiento.</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5237669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69. Responsabilidades.</a:t>
            </a:r>
          </a:p>
        </p:txBody>
      </p:sp>
      <p:sp>
        <p:nvSpPr>
          <p:cNvPr id="3" name="Marcador de contenido 2"/>
          <p:cNvSpPr>
            <a:spLocks noGrp="1"/>
          </p:cNvSpPr>
          <p:nvPr>
            <p:ph idx="1"/>
          </p:nvPr>
        </p:nvSpPr>
        <p:spPr/>
        <p:txBody>
          <a:bodyPr>
            <a:normAutofit/>
          </a:bodyPr>
          <a:lstStyle/>
          <a:p>
            <a:r>
              <a:rPr lang="es-ES" dirty="0"/>
              <a:t>1. Responderán </a:t>
            </a:r>
            <a:r>
              <a:rPr lang="es-ES" b="1" dirty="0"/>
              <a:t>solidariamente</a:t>
            </a:r>
            <a:r>
              <a:rPr lang="es-ES" dirty="0"/>
              <a:t> de la sanción pecuniaria los </a:t>
            </a:r>
            <a:r>
              <a:rPr lang="es-ES" u="sng" dirty="0"/>
              <a:t>miembros</a:t>
            </a:r>
            <a:r>
              <a:rPr lang="es-ES" dirty="0"/>
              <a:t>, partícipes o cotitulares de las entidades </a:t>
            </a:r>
            <a:r>
              <a:rPr lang="es-ES" dirty="0" smtClean="0"/>
              <a:t>en </a:t>
            </a:r>
            <a:r>
              <a:rPr lang="es-ES" dirty="0"/>
              <a:t>proporción a sus </a:t>
            </a:r>
            <a:r>
              <a:rPr lang="es-ES" dirty="0" smtClean="0"/>
              <a:t>respectivas </a:t>
            </a:r>
            <a:r>
              <a:rPr lang="es-ES" dirty="0"/>
              <a:t>participaciones, cuando se trate de comunidades de bienes o cualquier otro tipo de unidad económica o patrimonio separado. </a:t>
            </a:r>
            <a:endParaRPr lang="es-ES" dirty="0" smtClean="0"/>
          </a:p>
          <a:p>
            <a:r>
              <a:rPr lang="es-ES" dirty="0" smtClean="0"/>
              <a:t>2</a:t>
            </a:r>
            <a:r>
              <a:rPr lang="es-ES" dirty="0"/>
              <a:t>. Responderán </a:t>
            </a:r>
            <a:r>
              <a:rPr lang="es-ES" b="1" dirty="0"/>
              <a:t>subsidiariamente</a:t>
            </a:r>
            <a:r>
              <a:rPr lang="es-ES" dirty="0"/>
              <a:t> de la sanción pecuniaria los </a:t>
            </a:r>
            <a:r>
              <a:rPr lang="es-ES" u="sng" dirty="0"/>
              <a:t>administradores</a:t>
            </a:r>
            <a:r>
              <a:rPr lang="es-ES" dirty="0"/>
              <a:t> de las sociedades mercantiles, o aquellos que ostenten la representación legal de otras personas jurídicas, de acuerdo con las disposiciones legales o estatutarias que les resulten de aplicación, que no realicen los actos necesarios que sean de su incumbencia para el cumplimiento de las obligaciones infringidas, adopten acuerdos que hagan posibles los incumplimientos o consientan el de quienes de ellos dependan.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181190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69. Responsabilidades.</a:t>
            </a:r>
          </a:p>
        </p:txBody>
      </p:sp>
      <p:sp>
        <p:nvSpPr>
          <p:cNvPr id="3" name="Marcador de contenido 2"/>
          <p:cNvSpPr>
            <a:spLocks noGrp="1"/>
          </p:cNvSpPr>
          <p:nvPr>
            <p:ph idx="1"/>
          </p:nvPr>
        </p:nvSpPr>
        <p:spPr/>
        <p:txBody>
          <a:bodyPr/>
          <a:lstStyle/>
          <a:p>
            <a:r>
              <a:rPr lang="es-ES" dirty="0"/>
              <a:t>3. En el caso de sociedades o entidades </a:t>
            </a:r>
            <a:r>
              <a:rPr lang="es-ES" b="1" dirty="0"/>
              <a:t>disueltas y liquidadas </a:t>
            </a:r>
            <a:r>
              <a:rPr lang="es-ES" dirty="0"/>
              <a:t>en las que </a:t>
            </a:r>
            <a:r>
              <a:rPr lang="es-ES" u="sng" dirty="0"/>
              <a:t>la ley limita la responsabilidad </a:t>
            </a:r>
            <a:r>
              <a:rPr lang="es-ES" dirty="0"/>
              <a:t>patrimonial de los socios, partícipes o cotitulares, las sanciones pendientes </a:t>
            </a:r>
            <a:r>
              <a:rPr lang="es-ES" b="1" dirty="0"/>
              <a:t>se transmitirán </a:t>
            </a:r>
            <a:r>
              <a:rPr lang="es-ES" dirty="0"/>
              <a:t>a éstos, que quedarán obligados </a:t>
            </a:r>
            <a:r>
              <a:rPr lang="es-ES" b="1" dirty="0"/>
              <a:t>solidariamente</a:t>
            </a:r>
            <a:r>
              <a:rPr lang="es-ES" dirty="0"/>
              <a:t> hasta el límite del </a:t>
            </a:r>
            <a:r>
              <a:rPr lang="es-ES" u="sng" dirty="0"/>
              <a:t>valor de la cuota </a:t>
            </a:r>
            <a:r>
              <a:rPr lang="es-ES" dirty="0"/>
              <a:t>de liquidación que se les hubiera adjudicado o se les hubiera debido adjudicar. </a:t>
            </a:r>
            <a:endParaRPr lang="es-ES" dirty="0" smtClean="0"/>
          </a:p>
          <a:p>
            <a:r>
              <a:rPr lang="es-ES" dirty="0" smtClean="0"/>
              <a:t>4</a:t>
            </a:r>
            <a:r>
              <a:rPr lang="es-ES" dirty="0"/>
              <a:t>. En el caso de sociedades o entidades </a:t>
            </a:r>
            <a:r>
              <a:rPr lang="es-ES" b="1" dirty="0"/>
              <a:t>disueltas y liquidadas </a:t>
            </a:r>
            <a:r>
              <a:rPr lang="es-ES" dirty="0"/>
              <a:t>en las que </a:t>
            </a:r>
            <a:r>
              <a:rPr lang="es-ES" u="sng" dirty="0"/>
              <a:t>la ley no limita la responsabilidad</a:t>
            </a:r>
            <a:r>
              <a:rPr lang="es-ES" dirty="0"/>
              <a:t> patrimonial de los socios, partícipes o cotitulares, las sanciones pendientes se transmitirán a éstos, que quedarán obligados </a:t>
            </a:r>
            <a:r>
              <a:rPr lang="es-ES" b="1" dirty="0"/>
              <a:t>solidariamente</a:t>
            </a:r>
            <a:r>
              <a:rPr lang="es-ES" dirty="0"/>
              <a:t> a su cumplimiento.</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80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7096586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pt-BR" dirty="0"/>
              <a:t>TEMA </a:t>
            </a:r>
            <a:r>
              <a:rPr lang="pt-BR" dirty="0" smtClean="0"/>
              <a:t>23</a:t>
            </a:r>
            <a:r>
              <a:rPr lang="pt-BR" dirty="0"/>
              <a:t/>
            </a:r>
            <a:br>
              <a:rPr lang="pt-BR" dirty="0"/>
            </a:br>
            <a:r>
              <a:rPr lang="pt-BR" dirty="0"/>
              <a:t>ADMINISTRATIVOS JUNTA ANDALUCÍA</a:t>
            </a:r>
            <a:endParaRPr lang="es-ES" dirty="0"/>
          </a:p>
        </p:txBody>
      </p:sp>
      <p:pic>
        <p:nvPicPr>
          <p:cNvPr id="5" name="Marcador de contenido 4"/>
          <p:cNvPicPr>
            <a:picLocks noGrp="1" noChangeAspect="1"/>
          </p:cNvPicPr>
          <p:nvPr>
            <p:ph idx="1"/>
          </p:nvPr>
        </p:nvPicPr>
        <p:blipFill>
          <a:blip r:embed="rId2"/>
          <a:stretch>
            <a:fillRect/>
          </a:stretch>
        </p:blipFill>
        <p:spPr>
          <a:xfrm>
            <a:off x="4289367" y="2262924"/>
            <a:ext cx="2882654" cy="2882654"/>
          </a:xfrm>
          <a:prstGeom prst="rect">
            <a:avLst/>
          </a:prstGeom>
        </p:spPr>
      </p:pic>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81</a:t>
            </a:fld>
            <a:endParaRPr lang="en-US" dirty="0">
              <a:solidFill>
                <a:prstClr val="black">
                  <a:lumMod val="75000"/>
                  <a:lumOff val="25000"/>
                </a:prstClr>
              </a:solidFill>
            </a:endParaRPr>
          </a:p>
        </p:txBody>
      </p:sp>
      <p:sp>
        <p:nvSpPr>
          <p:cNvPr id="6" name="CuadroTexto 5"/>
          <p:cNvSpPr txBox="1"/>
          <p:nvPr/>
        </p:nvSpPr>
        <p:spPr>
          <a:xfrm>
            <a:off x="3627574" y="4769201"/>
            <a:ext cx="4206240" cy="923330"/>
          </a:xfrm>
          <a:prstGeom prst="rect">
            <a:avLst/>
          </a:prstGeom>
          <a:noFill/>
        </p:spPr>
        <p:txBody>
          <a:bodyPr wrap="square" rtlCol="0">
            <a:spAutoFit/>
          </a:bodyPr>
          <a:lstStyle/>
          <a:p>
            <a:pPr algn="ctr"/>
            <a:r>
              <a:rPr lang="es-ES" b="1" dirty="0" smtClean="0"/>
              <a:t>Carlos Girón Teso</a:t>
            </a:r>
          </a:p>
          <a:p>
            <a:pPr algn="ctr"/>
            <a:r>
              <a:rPr lang="es-ES" i="1" dirty="0" smtClean="0">
                <a:hlinkClick r:id="rId3"/>
              </a:rPr>
              <a:t>carlosgironteso@edicionesehs.com</a:t>
            </a:r>
            <a:endParaRPr lang="es-ES" i="1" dirty="0" smtClean="0"/>
          </a:p>
          <a:p>
            <a:pPr algn="ctr"/>
            <a:r>
              <a:rPr lang="es-ES" dirty="0" smtClean="0"/>
              <a:t>Septiembre 2023</a:t>
            </a:r>
            <a:endParaRPr lang="es-ES" dirty="0"/>
          </a:p>
        </p:txBody>
      </p:sp>
    </p:spTree>
    <p:extLst>
      <p:ext uri="{BB962C8B-B14F-4D97-AF65-F5344CB8AC3E}">
        <p14:creationId xmlns:p14="http://schemas.microsoft.com/office/powerpoint/2010/main" val="25924215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 bandas">
  <a:themeElements>
    <a:clrScheme name="Con bandas">
      <a:dk1>
        <a:srgbClr val="2C2C2C"/>
      </a:dk1>
      <a:lt1>
        <a:srgbClr val="FFFFFF"/>
      </a:lt1>
      <a:dk2>
        <a:srgbClr val="F56617"/>
      </a:dk2>
      <a:lt2>
        <a:srgbClr val="DDDDDD"/>
      </a:lt2>
      <a:accent1>
        <a:srgbClr val="FFC000"/>
      </a:accent1>
      <a:accent2>
        <a:srgbClr val="BD582C"/>
      </a:accent2>
      <a:accent3>
        <a:srgbClr val="865640"/>
      </a:accent3>
      <a:accent4>
        <a:srgbClr val="9B8357"/>
      </a:accent4>
      <a:accent5>
        <a:srgbClr val="C2BC80"/>
      </a:accent5>
      <a:accent6>
        <a:srgbClr val="94A080"/>
      </a:accent6>
      <a:hlink>
        <a:srgbClr val="FF9933"/>
      </a:hlink>
      <a:folHlink>
        <a:srgbClr val="6C606A"/>
      </a:folHlink>
    </a:clrScheme>
    <a:fontScheme name="Con banda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n bandas">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7CF026C-957E-4F4E-893C-D02C23AB631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TM03090430[[fn=Con bandas]]</Template>
  <TotalTime>318</TotalTime>
  <Words>9975</Words>
  <Application>Microsoft Office PowerPoint</Application>
  <PresentationFormat>Panorámica</PresentationFormat>
  <Paragraphs>431</Paragraphs>
  <Slides>81</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81</vt:i4>
      </vt:variant>
    </vt:vector>
  </HeadingPairs>
  <TitlesOfParts>
    <vt:vector size="86" baseType="lpstr">
      <vt:lpstr>Calibri</vt:lpstr>
      <vt:lpstr>Century Gothic</vt:lpstr>
      <vt:lpstr>Corbel</vt:lpstr>
      <vt:lpstr>Wingdings</vt:lpstr>
      <vt:lpstr>Con bandas</vt:lpstr>
      <vt:lpstr>TEMA 21 ADMINISTRATIVOS JUNTA ANDALUCÍA</vt:lpstr>
      <vt:lpstr>NORMATIVA</vt:lpstr>
      <vt:lpstr>DESARROLLO DEL TEMA</vt:lpstr>
      <vt:lpstr>DESARROLLO DEL TEMA</vt:lpstr>
      <vt:lpstr>Artículo 44. Objeto y competencia para el ejercicio del control financiero de subvenciones. </vt:lpstr>
      <vt:lpstr>Artículo 44. Objeto y competencia para el ejercicio del control financiero de subvenciones. </vt:lpstr>
      <vt:lpstr>Artículo 44. Objeto y competencia para el ejercicio del control financiero de subvenciones. </vt:lpstr>
      <vt:lpstr>Artículo 44. Objeto y competencia para el ejercicio del control financiero de subvenciones. </vt:lpstr>
      <vt:lpstr>Artículo 44. Objeto y competencia para el ejercicio del control financiero de subvenciones. </vt:lpstr>
      <vt:lpstr>Artículo 45. Control de ayudas y subvenciones financiadas total o parcialmente con cargo a fondos europeos. </vt:lpstr>
      <vt:lpstr>Artículo 45. Control de ayudas y subvenciones financiadas total o parcialmente con cargo a fondos europeos. </vt:lpstr>
      <vt:lpstr>Artículo 45. Control de ayudas y subvenciones financiadas total o parcialmente con cargo a fondos europeos. </vt:lpstr>
      <vt:lpstr>Artículo 45. Control de ayudas y subvenciones financiadas total o parcialmente con cargo a fondos europeos. </vt:lpstr>
      <vt:lpstr>Artículo 46. Obligación de colaboración.</vt:lpstr>
      <vt:lpstr>Artículo 46. Obligación de colaboración.</vt:lpstr>
      <vt:lpstr>Artículo 46. Obligación de colaboración.</vt:lpstr>
      <vt:lpstr>Artículo 47. Facultades del personal controlador. </vt:lpstr>
      <vt:lpstr>Artículo 47. Facultades del personal controlador. </vt:lpstr>
      <vt:lpstr>Artículo 48. Deberes del personal controlador. </vt:lpstr>
      <vt:lpstr>Artículo 48. Deberes del personal controlador. </vt:lpstr>
      <vt:lpstr>Artículo 49. Del procedimiento de control financiero. </vt:lpstr>
      <vt:lpstr>Artículo 49. Del procedimiento de control financiero. </vt:lpstr>
      <vt:lpstr>Artículo 49. Del procedimiento de control financiero. </vt:lpstr>
      <vt:lpstr>Artículo 49. Del procedimiento de control financiero. </vt:lpstr>
      <vt:lpstr>Artículo 49. Del procedimiento de control financiero. </vt:lpstr>
      <vt:lpstr>Artículo 49. Del procedimiento de control financiero. </vt:lpstr>
      <vt:lpstr>Artículo 49. Del procedimiento de control financiero. </vt:lpstr>
      <vt:lpstr>Artículo 49. Del procedimiento de control financiero. </vt:lpstr>
      <vt:lpstr>Artículo 50. Documentación de las actuaciones de control financiero. </vt:lpstr>
      <vt:lpstr>Artículo 51. Efectos de los informes de control financiero. </vt:lpstr>
      <vt:lpstr>Artículo 51. Efectos de los informes de control financiero. </vt:lpstr>
      <vt:lpstr>Artículo 51. Efectos de los informes de control financiero. </vt:lpstr>
      <vt:lpstr>Artículo 51. Efectos de los informes de control financiero. </vt:lpstr>
      <vt:lpstr>DESARROLLO DEL TEMA</vt:lpstr>
      <vt:lpstr>Artículo 95. Control financiero de subvenciones. </vt:lpstr>
      <vt:lpstr>Artículo 95. Control financiero de subvenciones. </vt:lpstr>
      <vt:lpstr>Artículo 95 bis. Informes de control financiero de subvenciones y sus efectos. </vt:lpstr>
      <vt:lpstr>Artículo 95 bis. Informes de control financiero de subvenciones y sus efectos. </vt:lpstr>
      <vt:lpstr>Artículo 95 bis. Informes de control financiero de subvenciones y sus efectos. </vt:lpstr>
      <vt:lpstr>Artículo 95 bis. Informes de control financiero de subvenciones y sus efectos. </vt:lpstr>
      <vt:lpstr>Artículo 95 bis. Informes de control financiero de subvenciones y sus efectos. </vt:lpstr>
      <vt:lpstr>Artículo 95 bis. Informes de control financiero de subvenciones y sus efectos. </vt:lpstr>
      <vt:lpstr>Artículo 95 bis. Informes de control financiero de subvenciones y sus efectos. </vt:lpstr>
      <vt:lpstr>Artículo 95 ter. Control de los fondos europeos. </vt:lpstr>
      <vt:lpstr>Artículo 95 ter. Control de los fondos europeos. </vt:lpstr>
      <vt:lpstr>Artículo 95 ter. Control de los fondos europeos. </vt:lpstr>
      <vt:lpstr>Artículo 96. Contratación de auditorías. </vt:lpstr>
      <vt:lpstr>Artículo 96. Contratación de auditorías. </vt:lpstr>
      <vt:lpstr>Artículo 96. Contratación de auditorías. </vt:lpstr>
      <vt:lpstr>DESARROLLO DEL TEMA</vt:lpstr>
      <vt:lpstr>Artículo 52. Concepto de infracción. </vt:lpstr>
      <vt:lpstr>Artículo 53. Responsables. </vt:lpstr>
      <vt:lpstr>Artículo 54. Supuestos de exención de responsabilidad. </vt:lpstr>
      <vt:lpstr>Artículo 55. Concurrencia de actuaciones con el orden jurisdiccional penal. </vt:lpstr>
      <vt:lpstr>Artículo 56. Infracciones leves. </vt:lpstr>
      <vt:lpstr>Artículo 56. Infracciones leves. </vt:lpstr>
      <vt:lpstr>Artículo 56. Infracciones leves. </vt:lpstr>
      <vt:lpstr>Artículo 56. Infracciones leves. </vt:lpstr>
      <vt:lpstr>Artículo 57. Infracciones graves. </vt:lpstr>
      <vt:lpstr>Artículo 58. Infracciones muy graves. </vt:lpstr>
      <vt:lpstr>Artículo 58. Infracciones muy graves. </vt:lpstr>
      <vt:lpstr>Artículo 59. Clases de sanciones. </vt:lpstr>
      <vt:lpstr>Artículo 59. Clases de sanciones. </vt:lpstr>
      <vt:lpstr>Artículo 60. Graduación de las sanciones. </vt:lpstr>
      <vt:lpstr>Artículo 60. Graduación de las sanciones. </vt:lpstr>
      <vt:lpstr>Artículo 60. Graduación de las sanciones. </vt:lpstr>
      <vt:lpstr>Artículo 60. Graduación de las sanciones. </vt:lpstr>
      <vt:lpstr>Artículo 61. Sanciones por infracciones leves. </vt:lpstr>
      <vt:lpstr>Artículo 62. Sanciones por infracciones graves. </vt:lpstr>
      <vt:lpstr>Artículo 62. Sanciones por infracciones graves. </vt:lpstr>
      <vt:lpstr>Artículo 63. Sanciones por infracciones muy graves. </vt:lpstr>
      <vt:lpstr>Artículo 63. Sanciones por infracciones muy graves. </vt:lpstr>
      <vt:lpstr>Artículo 64. Desarrollo reglamentario del régimen de infracciones y sanciones.</vt:lpstr>
      <vt:lpstr>Artículo 65. Prescripción de infracciones y sanciones.</vt:lpstr>
      <vt:lpstr>Artículo 66. Competencia para la imposición de sanciones.</vt:lpstr>
      <vt:lpstr>Artículo 66. Competencia para la imposición de sanciones.</vt:lpstr>
      <vt:lpstr>Artículo 67. Procedimiento sancionador.</vt:lpstr>
      <vt:lpstr>Artículo 68. Extinción de la responsabilidad derivada de la comisión de infracciones.</vt:lpstr>
      <vt:lpstr>Artículo 69. Responsabilidades.</vt:lpstr>
      <vt:lpstr>Artículo 69. Responsabilidades.</vt:lpstr>
      <vt:lpstr>TEMA 23 ADMINISTRATIVOS JUNTA ANDALUCÍA</vt:lpstr>
    </vt:vector>
  </TitlesOfParts>
  <Company>Comunidad de Madrid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21 ADMINISTRATIVOS JUNTA ANDALUCÍA</dc:title>
  <dc:creator>GIRON TESO, CARLOS</dc:creator>
  <cp:lastModifiedBy>GIRON TESO, CARLOS</cp:lastModifiedBy>
  <cp:revision>27</cp:revision>
  <dcterms:created xsi:type="dcterms:W3CDTF">2023-09-22T12:09:59Z</dcterms:created>
  <dcterms:modified xsi:type="dcterms:W3CDTF">2023-09-26T09:31:24Z</dcterms:modified>
</cp:coreProperties>
</file>